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Lst>
  <p:notesMasterIdLst>
    <p:notesMasterId r:id="rId36"/>
  </p:notesMasterIdLst>
  <p:sldIdLst>
    <p:sldId id="488" r:id="rId2"/>
    <p:sldId id="493" r:id="rId3"/>
    <p:sldId id="494" r:id="rId4"/>
    <p:sldId id="456" r:id="rId5"/>
    <p:sldId id="495" r:id="rId6"/>
    <p:sldId id="418" r:id="rId7"/>
    <p:sldId id="429" r:id="rId8"/>
    <p:sldId id="428" r:id="rId9"/>
    <p:sldId id="430" r:id="rId10"/>
    <p:sldId id="437" r:id="rId11"/>
    <p:sldId id="438" r:id="rId12"/>
    <p:sldId id="439" r:id="rId13"/>
    <p:sldId id="432" r:id="rId14"/>
    <p:sldId id="440" r:id="rId15"/>
    <p:sldId id="441" r:id="rId16"/>
    <p:sldId id="442" r:id="rId17"/>
    <p:sldId id="435" r:id="rId18"/>
    <p:sldId id="436" r:id="rId19"/>
    <p:sldId id="443" r:id="rId20"/>
    <p:sldId id="496" r:id="rId21"/>
    <p:sldId id="444" r:id="rId22"/>
    <p:sldId id="445" r:id="rId23"/>
    <p:sldId id="446" r:id="rId24"/>
    <p:sldId id="447" r:id="rId25"/>
    <p:sldId id="452" r:id="rId26"/>
    <p:sldId id="450" r:id="rId27"/>
    <p:sldId id="451" r:id="rId28"/>
    <p:sldId id="497" r:id="rId29"/>
    <p:sldId id="453" r:id="rId30"/>
    <p:sldId id="454" r:id="rId31"/>
    <p:sldId id="455" r:id="rId32"/>
    <p:sldId id="498" r:id="rId33"/>
    <p:sldId id="499" r:id="rId34"/>
    <p:sldId id="489" r:id="rId35"/>
  </p:sldIdLst>
  <p:sldSz cx="9144000" cy="5148263"/>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D9D9D9"/>
    <a:srgbClr val="202962"/>
    <a:srgbClr val="E9003A"/>
    <a:srgbClr val="7F7F7F"/>
    <a:srgbClr val="ECECEC"/>
    <a:srgbClr val="1B4784"/>
    <a:srgbClr val="0CBED6"/>
    <a:srgbClr val="6742CE"/>
    <a:srgbClr val="E7E3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5" autoAdjust="0"/>
    <p:restoredTop sz="92812" autoAdjust="0"/>
  </p:normalViewPr>
  <p:slideViewPr>
    <p:cSldViewPr snapToGrid="0">
      <p:cViewPr varScale="1">
        <p:scale>
          <a:sx n="80" d="100"/>
          <a:sy n="80" d="100"/>
        </p:scale>
        <p:origin x="1124" y="40"/>
      </p:cViewPr>
      <p:guideLst/>
    </p:cSldViewPr>
  </p:slideViewPr>
  <p:notesTextViewPr>
    <p:cViewPr>
      <p:scale>
        <a:sx n="1" d="1"/>
        <a:sy n="1" d="1"/>
      </p:scale>
      <p:origin x="0" y="0"/>
    </p:cViewPr>
  </p:notesTextViewPr>
  <p:notesViewPr>
    <p:cSldViewPr snapToGrid="0">
      <p:cViewPr varScale="1">
        <p:scale>
          <a:sx n="75" d="100"/>
          <a:sy n="75" d="100"/>
        </p:scale>
        <p:origin x="3448"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8198" y="1143000"/>
            <a:ext cx="5481604"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各位老师，大家好，我是来自信安</a:t>
            </a:r>
            <a:r>
              <a:rPr lang="en-US" altLang="zh-CN" dirty="0"/>
              <a:t>1</a:t>
            </a:r>
            <a:r>
              <a:rPr lang="zh-CN" altLang="en-US" dirty="0"/>
              <a:t>班的江一川，我的毕业设计题目是</a:t>
            </a:r>
            <a:r>
              <a:rPr lang="en-US" altLang="zh-CN" dirty="0"/>
              <a:t>…..</a:t>
            </a:r>
            <a:r>
              <a:rPr lang="zh-CN" altLang="en-US" dirty="0"/>
              <a:t>，指导老师是张艳群老师。</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我们知道</a:t>
            </a:r>
            <a:r>
              <a:rPr lang="en-US" altLang="zh-CN" i="0" dirty="0"/>
              <a:t>….</a:t>
            </a: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最后是输出过程</a:t>
            </a:r>
            <a:r>
              <a:rPr lang="en-US" altLang="zh-CN" i="0" dirty="0"/>
              <a:t>….</a:t>
            </a: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接着我们对解码器的结构进行一个简单的介绍。</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接着我们以长度为</a:t>
            </a:r>
            <a:r>
              <a:rPr lang="en-US" altLang="zh-CN" i="0" dirty="0"/>
              <a:t>65536</a:t>
            </a:r>
            <a:r>
              <a:rPr lang="zh-CN" altLang="en-US" i="0" dirty="0"/>
              <a:t>比特的秘密信息和采样点数为</a:t>
            </a:r>
            <a:r>
              <a:rPr lang="en-US" altLang="zh-CN" i="0" dirty="0"/>
              <a:t>262144</a:t>
            </a:r>
            <a:r>
              <a:rPr lang="zh-CN" altLang="en-US" i="0" dirty="0"/>
              <a:t>的载体为例，详细介绍一下解码器的运行原理。总体来说，解码器的运行过程可以分为预处理、信息提取和输出三个部分。首先是预处理过程</a:t>
            </a:r>
            <a:r>
              <a:rPr lang="en-US" altLang="zh-CN" i="0" dirty="0"/>
              <a:t>……</a:t>
            </a:r>
            <a:r>
              <a:rPr lang="zh-CN" altLang="en-US" i="0" dirty="0"/>
              <a:t>。</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我们知道</a:t>
            </a:r>
            <a:r>
              <a:rPr lang="en-US" altLang="zh-CN" i="0" dirty="0"/>
              <a:t>….</a:t>
            </a: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最后是输出过程</a:t>
            </a:r>
            <a:r>
              <a:rPr lang="en-US" altLang="zh-CN" i="0" dirty="0"/>
              <a:t>….</a:t>
            </a:r>
            <a:r>
              <a:rPr lang="zh-CN" altLang="en-US" i="0" dirty="0"/>
              <a:t>。</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2.</a:t>
            </a:r>
            <a:r>
              <a:rPr lang="zh-CN" altLang="en-US" i="0" dirty="0"/>
              <a:t>这里需要将秘密信息的尺寸由</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i="0" dirty="0"/>
              <a:t>转换成</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1×512×512</a:t>
            </a:r>
            <a:r>
              <a:rPr lang="zh-CN" altLang="en-US" i="0" dirty="0"/>
              <a:t>是因为输出卷积块的主要结构是</a:t>
            </a:r>
            <a:r>
              <a:rPr lang="en-US" altLang="zh-CN" i="0" dirty="0"/>
              <a:t>1</a:t>
            </a:r>
            <a:r>
              <a:rPr lang="zh-CN" altLang="en-US" i="0" dirty="0"/>
              <a:t>个二维卷积层，因此需要将输入数据从</a:t>
            </a:r>
            <a:r>
              <a:rPr lang="en-US" altLang="zh-CN" i="0" dirty="0"/>
              <a:t>1</a:t>
            </a:r>
            <a:r>
              <a:rPr lang="zh-CN" altLang="en-US" i="0" dirty="0"/>
              <a:t>维转换成</a:t>
            </a:r>
            <a:r>
              <a:rPr lang="en-US" altLang="zh-CN" i="0" dirty="0"/>
              <a:t>2</a:t>
            </a:r>
            <a:r>
              <a:rPr lang="zh-CN" altLang="en-US" i="0" dirty="0"/>
              <a:t>维。</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接着我们对鉴别器的结构进行一个简单的介绍。</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2. </a:t>
            </a:r>
            <a:r>
              <a:rPr lang="zh-CN" altLang="en-US" i="0" dirty="0"/>
              <a:t>接着我们以采样点数为</a:t>
            </a:r>
            <a:r>
              <a:rPr lang="en-US" altLang="zh-CN" i="0" dirty="0"/>
              <a:t>262144</a:t>
            </a:r>
            <a:r>
              <a:rPr lang="zh-CN" altLang="en-US" i="0" dirty="0"/>
              <a:t>的音频为例，详细介绍一下鉴别器的运行原理。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接着我们对失真层的运行原理进行一个简单的介绍。总体来说失真层的运行过程可分为失真和恢复两个部分，所谓失真就是</a:t>
            </a:r>
            <a:r>
              <a:rPr lang="en-US" altLang="zh-CN" i="0" dirty="0"/>
              <a:t>….</a:t>
            </a:r>
            <a:r>
              <a:rPr lang="zh-CN" altLang="en-US" i="0" dirty="0"/>
              <a:t>所谓恢复就是。这里值得说明的是</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接着我们对本课题主体算法框架的训练策略进行一个介绍，总体而言，整个训练策略可分为两个阶段，在第一阶段中</a:t>
            </a:r>
            <a:r>
              <a:rPr lang="en-US" altLang="zh-CN" i="0" dirty="0"/>
              <a:t>….</a:t>
            </a:r>
            <a:r>
              <a:rPr lang="zh-CN" altLang="en-US" i="0" dirty="0"/>
              <a:t>经过第一阶段训练后，编码器和解码器已经能出色的完成无损环境下的隐写任务。此时开始第二阶段的训练。在第二阶段中</a:t>
            </a:r>
            <a:r>
              <a:rPr lang="en-US" altLang="zh-CN" i="0" dirty="0"/>
              <a:t>….</a:t>
            </a:r>
            <a:r>
              <a:rPr lang="zh-CN" altLang="en-US" i="0" dirty="0"/>
              <a:t>经过两阶段的训练，编码器和解码器已经具有在有损环境下进行隐写的能力。</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2.</a:t>
            </a:r>
            <a:r>
              <a:rPr lang="zh-CN" altLang="en-US" i="0" dirty="0"/>
              <a:t>除此之外还有两个训练细节值得说明，第一个是在训练时</a:t>
            </a:r>
            <a:r>
              <a:rPr lang="en-US" altLang="zh-CN" i="0" dirty="0"/>
              <a:t>…….</a:t>
            </a:r>
            <a:r>
              <a:rPr lang="zh-CN" altLang="en-US" i="0" dirty="0"/>
              <a:t>第二个是在训练时</a:t>
            </a:r>
            <a:r>
              <a:rPr lang="en-US" altLang="zh-CN" i="0" dirty="0"/>
              <a:t>……</a:t>
            </a:r>
            <a:r>
              <a:rPr lang="zh-CN" altLang="en-US" i="0" dirty="0"/>
              <a:t>。</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改：接着我们介绍一下此算法框架的训练策略，这里值得说明的是，在训练时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接着是实验结果分析</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20</a:t>
            </a:fld>
            <a:endParaRPr lang="zh-CN" altLang="en-US"/>
          </a:p>
        </p:txBody>
      </p:sp>
    </p:spTree>
    <p:extLst>
      <p:ext uri="{BB962C8B-B14F-4D97-AF65-F5344CB8AC3E}">
        <p14:creationId xmlns:p14="http://schemas.microsoft.com/office/powerpoint/2010/main" val="255339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本次答辩我将从</a:t>
            </a:r>
            <a:r>
              <a:rPr lang="en-US" altLang="zh-CN" dirty="0"/>
              <a:t>…….</a:t>
            </a:r>
            <a:r>
              <a:rPr lang="zh-CN" altLang="en-US" dirty="0"/>
              <a:t>介绍我的课题。</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2</a:t>
            </a:fld>
            <a:endParaRPr lang="zh-CN" altLang="en-US"/>
          </a:p>
        </p:txBody>
      </p:sp>
    </p:spTree>
    <p:extLst>
      <p:ext uri="{BB962C8B-B14F-4D97-AF65-F5344CB8AC3E}">
        <p14:creationId xmlns:p14="http://schemas.microsoft.com/office/powerpoint/2010/main" val="2788004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首先我们对实验的基本情况进行一个介绍</a:t>
                </a:r>
                <a:r>
                  <a:rPr lang="en-US" altLang="zh-CN" i="0" dirty="0"/>
                  <a:t>……</a:t>
                </a:r>
                <a:r>
                  <a:rPr lang="zh-CN" altLang="en-US" i="0" dirty="0"/>
                  <a:t>，接着我们介绍一下这个实验的测试指标</a:t>
                </a:r>
                <a:r>
                  <a:rPr lang="en-US" altLang="zh-CN" i="0" dirty="0"/>
                  <a:t>….</a:t>
                </a:r>
                <a:r>
                  <a:rPr lang="zh-CN" altLang="en-US" i="0" dirty="0"/>
                  <a:t>。</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本实验</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1800" kern="100" dirty="0">
                    <a:effectLst/>
                    <a:latin typeface="Times New Roman" panose="02020603050405020304" pitchFamily="18" charset="0"/>
                    <a:ea typeface="宋体" panose="02010600030101010101" pitchFamily="2" charset="-122"/>
                  </a:rPr>
                  <a:t>Adam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优化器（学习率设置为</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4</m:t>
                        </m:r>
                      </m:sup>
                    </m:s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）对网络参数进行更新</a:t>
                </a:r>
                <a:endParaRPr lang="zh-CN" altLang="en-US" i="0"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首先是保真度实验，为了</a:t>
            </a:r>
            <a:r>
              <a:rPr lang="en-US" altLang="zh-CN" i="0" dirty="0"/>
              <a:t>……</a:t>
            </a:r>
            <a:r>
              <a:rPr lang="zh-CN" altLang="en-US" i="0" dirty="0"/>
              <a:t>，所谓的有损环境，比如</a:t>
            </a:r>
            <a:r>
              <a:rPr lang="en-US" altLang="zh-CN" i="0" dirty="0"/>
              <a:t>MP3</a:t>
            </a:r>
            <a:r>
              <a:rPr lang="zh-CN" altLang="en-US" i="0" dirty="0"/>
              <a:t>压缩环境，失真层会将载密音频从</a:t>
            </a:r>
            <a:r>
              <a:rPr lang="en-US" altLang="zh-CN" i="0" dirty="0"/>
              <a:t>1.35Mbps</a:t>
            </a:r>
            <a:r>
              <a:rPr lang="zh-CN" altLang="en-US" i="0" dirty="0"/>
              <a:t>的</a:t>
            </a:r>
            <a:r>
              <a:rPr lang="en-US" altLang="zh-CN" i="0" dirty="0"/>
              <a:t>WAV</a:t>
            </a:r>
            <a:r>
              <a:rPr lang="zh-CN" altLang="en-US" i="0" dirty="0"/>
              <a:t>音频压缩成</a:t>
            </a:r>
            <a:r>
              <a:rPr lang="en-US" altLang="zh-CN" i="0" dirty="0"/>
              <a:t>128kbps</a:t>
            </a:r>
            <a:r>
              <a:rPr lang="zh-CN" altLang="en-US" i="0" dirty="0"/>
              <a:t>的</a:t>
            </a:r>
            <a:r>
              <a:rPr lang="en-US" altLang="zh-CN" i="0" dirty="0"/>
              <a:t>MP3</a:t>
            </a:r>
            <a:r>
              <a:rPr lang="zh-CN" altLang="en-US" i="0" dirty="0"/>
              <a:t>音频，实验结果如表所示，我们从表中可以看出</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接着为了</a:t>
            </a:r>
            <a:r>
              <a:rPr lang="en-US" altLang="zh-CN" i="0" dirty="0"/>
              <a:t>……</a:t>
            </a:r>
            <a:r>
              <a:rPr lang="zh-CN" altLang="en-US" i="0" dirty="0"/>
              <a:t>，实验结果如表所示，我们从表中可以看出</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接着是鲁棒性实验，为了</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实验结果如表所示，从表中我们可以看到</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改：实验结果如表所示，从表中我们可以看到，</a:t>
            </a:r>
            <a:r>
              <a:rPr lang="zh-CN" altLang="zh-CN" sz="1200" dirty="0">
                <a:effectLst/>
                <a:latin typeface="Times New Roman" panose="02020603050405020304" pitchFamily="18" charset="0"/>
                <a:ea typeface="宋体" panose="02010600030101010101" pitchFamily="2" charset="-122"/>
                <a:cs typeface="黑体" panose="02010609060101010101" charset="-122"/>
              </a:rPr>
              <a:t>当压缩率为</a:t>
            </a:r>
            <a:r>
              <a:rPr lang="en-US" altLang="zh-CN" sz="1200" dirty="0">
                <a:effectLst/>
                <a:latin typeface="Times New Roman" panose="02020603050405020304" pitchFamily="18" charset="0"/>
                <a:ea typeface="宋体" panose="02010600030101010101" pitchFamily="2" charset="-122"/>
                <a:cs typeface="黑体" panose="02010609060101010101" charset="-122"/>
              </a:rPr>
              <a:t>320kbps</a:t>
            </a:r>
            <a:r>
              <a:rPr lang="zh-CN" altLang="zh-CN" sz="1200" dirty="0">
                <a:effectLst/>
                <a:latin typeface="Times New Roman" panose="02020603050405020304" pitchFamily="18" charset="0"/>
                <a:ea typeface="宋体" panose="02010600030101010101" pitchFamily="2" charset="-122"/>
                <a:cs typeface="黑体" panose="02010609060101010101" charset="-122"/>
              </a:rPr>
              <a:t>时</a:t>
            </a:r>
            <a:r>
              <a:rPr lang="zh-CN" altLang="en-US" sz="1200" dirty="0">
                <a:effectLst/>
                <a:latin typeface="Times New Roman" panose="02020603050405020304" pitchFamily="18" charset="0"/>
                <a:ea typeface="宋体" panose="02010600030101010101" pitchFamily="2" charset="-122"/>
                <a:cs typeface="黑体" panose="02010609060101010101" charset="-122"/>
              </a:rPr>
              <a:t>提取准确率均能保持在</a:t>
            </a:r>
            <a:r>
              <a:rPr lang="en-US" altLang="zh-CN" sz="1200" dirty="0">
                <a:effectLst/>
                <a:latin typeface="Times New Roman" panose="02020603050405020304" pitchFamily="18" charset="0"/>
                <a:ea typeface="宋体" panose="02010600030101010101" pitchFamily="2" charset="-122"/>
                <a:cs typeface="黑体" panose="02010609060101010101" charset="-122"/>
              </a:rPr>
              <a:t>95%</a:t>
            </a:r>
            <a:r>
              <a:rPr lang="zh-CN" altLang="en-US" sz="1200" dirty="0">
                <a:effectLst/>
                <a:latin typeface="Times New Roman" panose="02020603050405020304" pitchFamily="18" charset="0"/>
                <a:ea typeface="宋体" panose="02010600030101010101" pitchFamily="2" charset="-122"/>
                <a:cs typeface="黑体" panose="02010609060101010101" charset="-122"/>
              </a:rPr>
              <a:t>以上，但是当压缩率提高为</a:t>
            </a:r>
            <a:r>
              <a:rPr lang="en-US" altLang="zh-CN" sz="1200" dirty="0">
                <a:effectLst/>
                <a:latin typeface="Times New Roman" panose="02020603050405020304" pitchFamily="18" charset="0"/>
                <a:ea typeface="宋体" panose="02010600030101010101" pitchFamily="2" charset="-122"/>
                <a:cs typeface="黑体" panose="02010609060101010101" charset="-122"/>
              </a:rPr>
              <a:t>128kbps</a:t>
            </a:r>
            <a:r>
              <a:rPr lang="zh-CN" altLang="en-US" sz="1200" dirty="0">
                <a:effectLst/>
                <a:latin typeface="Times New Roman" panose="02020603050405020304" pitchFamily="18" charset="0"/>
                <a:ea typeface="宋体" panose="02010600030101010101" pitchFamily="2" charset="-122"/>
                <a:cs typeface="黑体" panose="02010609060101010101" charset="-122"/>
              </a:rPr>
              <a:t>时，提取准确率会大大降低，特别是在嵌入</a:t>
            </a:r>
            <a:r>
              <a:rPr lang="en-US" altLang="zh-CN" sz="1200" dirty="0">
                <a:effectLst/>
                <a:latin typeface="Times New Roman" panose="02020603050405020304" pitchFamily="18" charset="0"/>
                <a:ea typeface="宋体" panose="02010600030101010101" pitchFamily="2" charset="-122"/>
                <a:cs typeface="黑体" panose="02010609060101010101" charset="-122"/>
              </a:rPr>
              <a:t>20kbps</a:t>
            </a:r>
            <a:r>
              <a:rPr lang="zh-CN" altLang="en-US" sz="1200" dirty="0">
                <a:effectLst/>
                <a:latin typeface="Times New Roman" panose="02020603050405020304" pitchFamily="18" charset="0"/>
                <a:ea typeface="宋体" panose="02010600030101010101" pitchFamily="2" charset="-122"/>
                <a:cs typeface="黑体" panose="02010609060101010101" charset="-122"/>
              </a:rPr>
              <a:t>信息面对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mp3</a:t>
            </a:r>
            <a:r>
              <a:rPr lang="zh-CN" altLang="en-US" sz="1200" dirty="0">
                <a:effectLst/>
                <a:latin typeface="Times New Roman" panose="02020603050405020304" pitchFamily="18" charset="0"/>
                <a:ea typeface="宋体" panose="02010600030101010101" pitchFamily="2" charset="-122"/>
                <a:cs typeface="黑体" panose="02010609060101010101" charset="-122"/>
              </a:rPr>
              <a:t>压缩时，提取准确率仅有</a:t>
            </a:r>
            <a:r>
              <a:rPr lang="en-US" altLang="zh-CN" sz="1200" dirty="0">
                <a:effectLst/>
                <a:latin typeface="Times New Roman" panose="02020603050405020304" pitchFamily="18" charset="0"/>
                <a:ea typeface="宋体" panose="02010600030101010101" pitchFamily="2" charset="-122"/>
                <a:cs typeface="黑体" panose="02010609060101010101" charset="-122"/>
              </a:rPr>
              <a:t>76.37%</a:t>
            </a: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接着为了</a:t>
            </a:r>
            <a:r>
              <a:rPr lang="en-US" altLang="zh-CN" i="0" dirty="0"/>
              <a:t>……</a:t>
            </a:r>
            <a:r>
              <a:rPr lang="zh-CN" altLang="en-US" i="0" dirty="0"/>
              <a:t>我们设计了如下这个实验。</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实验结果如表所示，我们从表中可以看出</a:t>
            </a:r>
            <a:r>
              <a:rPr lang="en-US" altLang="zh-CN" i="0" dirty="0"/>
              <a:t>…</a:t>
            </a:r>
            <a:r>
              <a:rPr lang="zh-CN" altLang="en-US" i="0" dirty="0"/>
              <a:t>。</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改实验结果如表所示，我们从表中可以看出，在加入失真层后提取准确率大大提高，特别是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接着是可视化展示</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28</a:t>
            </a:fld>
            <a:endParaRPr lang="zh-CN" altLang="en-US"/>
          </a:p>
        </p:txBody>
      </p:sp>
    </p:spTree>
    <p:extLst>
      <p:ext uri="{BB962C8B-B14F-4D97-AF65-F5344CB8AC3E}">
        <p14:creationId xmlns:p14="http://schemas.microsoft.com/office/powerpoint/2010/main" val="239440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此系统能够直观的展示出本课题算法的有效性</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接着展示一下该系统的运行结果，这个是系统</a:t>
            </a:r>
            <a:r>
              <a:rPr lang="en-US" altLang="zh-CN" i="0" dirty="0"/>
              <a:t>….</a:t>
            </a:r>
            <a:r>
              <a:rPr lang="zh-CN" altLang="en-US" i="0" dirty="0"/>
              <a:t>这个是打印功能打印出来的</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首先是选题背景</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3</a:t>
            </a:fld>
            <a:endParaRPr lang="zh-CN" altLang="en-US"/>
          </a:p>
        </p:txBody>
      </p:sp>
    </p:spTree>
    <p:extLst>
      <p:ext uri="{BB962C8B-B14F-4D97-AF65-F5344CB8AC3E}">
        <p14:creationId xmlns:p14="http://schemas.microsoft.com/office/powerpoint/2010/main" val="424762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i="0" dirty="0"/>
              <a:t>这个是</a:t>
            </a:r>
            <a:r>
              <a:rPr lang="en-US" altLang="zh-CN" i="0" dirty="0"/>
              <a:t>….</a:t>
            </a:r>
            <a:r>
              <a:rPr lang="zh-CN" altLang="en-US" i="0" dirty="0"/>
              <a:t>这个是</a:t>
            </a:r>
            <a:r>
              <a:rPr lang="en-US" altLang="zh-CN" i="0" dirty="0"/>
              <a:t>…..</a:t>
            </a:r>
            <a:r>
              <a:rPr lang="zh-CN" altLang="en-US" i="0"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最后是总结与展望</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32</a:t>
            </a:fld>
            <a:endParaRPr lang="zh-CN" altLang="en-US"/>
          </a:p>
        </p:txBody>
      </p:sp>
    </p:spTree>
    <p:extLst>
      <p:ext uri="{BB962C8B-B14F-4D97-AF65-F5344CB8AC3E}">
        <p14:creationId xmlns:p14="http://schemas.microsoft.com/office/powerpoint/2010/main" val="862043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i="0"/>
              <a:t>在未来，我们会</a:t>
            </a: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47884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8975" y="1143000"/>
            <a:ext cx="5480050" cy="3086100"/>
          </a:xfrm>
        </p:spPr>
      </p:sp>
      <p:sp>
        <p:nvSpPr>
          <p:cNvPr id="3" name="文本占位符 2"/>
          <p:cNvSpPr>
            <a:spLocks noGrp="1"/>
          </p:cNvSpPr>
          <p:nvPr>
            <p:ph type="body" idx="3"/>
          </p:nvPr>
        </p:nvSpPr>
        <p:spPr/>
        <p:txBody>
          <a:bodyPr/>
          <a:lstStyle/>
          <a:p>
            <a:r>
              <a:rPr lang="zh-CN" altLang="en-US" dirty="0"/>
              <a:t>我的汇报到此就结束了，欢迎各位老师批评指正。</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dirty="0"/>
              <a:t>接着是算法实现</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5</a:t>
            </a:fld>
            <a:endParaRPr lang="zh-CN" altLang="en-US"/>
          </a:p>
        </p:txBody>
      </p:sp>
    </p:spTree>
    <p:extLst>
      <p:ext uri="{BB962C8B-B14F-4D97-AF65-F5344CB8AC3E}">
        <p14:creationId xmlns:p14="http://schemas.microsoft.com/office/powerpoint/2010/main" val="48172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en-US" altLang="zh-CN" dirty="0"/>
              <a:t>1.</a:t>
            </a:r>
            <a:r>
              <a:rPr lang="zh-CN" altLang="en-US" dirty="0"/>
              <a:t>首先我们对本课题的隐写算法进行一个简单的概述。</a:t>
            </a:r>
          </a:p>
        </p:txBody>
      </p:sp>
      <p:sp>
        <p:nvSpPr>
          <p:cNvPr id="4" name="灯片编号占位符 3"/>
          <p:cNvSpPr>
            <a:spLocks noGrp="1"/>
          </p:cNvSpPr>
          <p:nvPr>
            <p:ph type="sldNum" sz="quarter" idx="5"/>
          </p:nvPr>
        </p:nvSpPr>
        <p:spPr/>
        <p:txBody>
          <a:bodyPr/>
          <a:lstStyle/>
          <a:p>
            <a:fld id="{F9E1B693-632D-4080-9CF6-EA28B66DC80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en-US" altLang="zh-CN" dirty="0"/>
              <a:t>1.</a:t>
            </a:r>
            <a:r>
              <a:rPr lang="zh-CN" altLang="en-US" dirty="0"/>
              <a:t>接着我们简述一下算法框架中各主要部件的作用。编码器的作用就是</a:t>
            </a:r>
            <a:r>
              <a:rPr lang="en-US" altLang="zh-CN" dirty="0"/>
              <a:t>…..</a:t>
            </a:r>
            <a:r>
              <a:rPr lang="zh-CN" altLang="en-US" dirty="0"/>
              <a:t>，解码器的作用就是</a:t>
            </a:r>
            <a:r>
              <a:rPr lang="en-US" altLang="zh-CN" dirty="0"/>
              <a:t>…..</a:t>
            </a:r>
            <a:r>
              <a:rPr lang="zh-CN" altLang="en-US" dirty="0"/>
              <a:t>鉴别器的作用就是</a:t>
            </a:r>
            <a:r>
              <a:rPr lang="en-US" altLang="zh-CN" dirty="0"/>
              <a:t>…..</a:t>
            </a:r>
            <a:r>
              <a:rPr lang="zh-CN" altLang="en-US" dirty="0"/>
              <a:t>失真层的作用就是</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接着我们对本课题算法框架的基本运行流程进行一个介绍。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我们的算法框架可分为嵌入、失真和提取三个部分。我们首先要进行信息的嵌入，在嵌入时，我们的算法首先会对输入音频</a:t>
                </a:r>
                <a14:m>
                  <m:oMath xmlns:m="http://schemas.openxmlformats.org/officeDocument/2006/math">
                    <m:r>
                      <a:rPr lang="en-US" altLang="zh-CN" i="1" dirty="0" smtClean="0">
                        <a:latin typeface="Cambria Math" panose="02040503050406030204" pitchFamily="18" charset="0"/>
                      </a:rPr>
                      <m:t>𝐴</m:t>
                    </m:r>
                  </m:oMath>
                </a14:m>
                <a:r>
                  <a:rPr lang="zh-CN" altLang="en-US" dirty="0"/>
                  <a:t>进行离散小波变换，从而将它分解成近似系数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Sub>
                  </m:oMath>
                </a14:m>
                <a:r>
                  <a:rPr lang="zh-CN" altLang="en-US" dirty="0"/>
                  <a:t>和细节系数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𝑑𝑐</m:t>
                        </m:r>
                      </m:sub>
                    </m:sSub>
                  </m:oMath>
                </a14:m>
                <a:r>
                  <a:rPr lang="zh-CN" altLang="en-US" dirty="0"/>
                  <a:t>。这里所说的近似系数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Sub>
                  </m:oMath>
                </a14:m>
                <a:r>
                  <a:rPr lang="zh-CN" altLang="en-US" dirty="0"/>
                  <a:t>其实就是音频的低频部分，细节系数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𝑑𝑐</m:t>
                        </m:r>
                      </m:sub>
                    </m:sSub>
                  </m:oMath>
                </a14:m>
                <a:r>
                  <a:rPr lang="zh-CN" altLang="en-US" dirty="0"/>
                  <a:t>其实就是音频的高频部分。根据经验我们知道将信息嵌入到音频的低频部分更能保证信息的鲁棒性，因此我们将近似系数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Sub>
                  </m:oMath>
                </a14:m>
                <a:r>
                  <a:rPr lang="zh-CN" altLang="en-US" dirty="0"/>
                  <a:t>和秘密信息</a:t>
                </a:r>
                <a14:m>
                  <m:oMath xmlns:m="http://schemas.openxmlformats.org/officeDocument/2006/math">
                    <m:r>
                      <m:rPr>
                        <m:sty m:val="p"/>
                      </m:rPr>
                      <a:rPr lang="en-US" altLang="zh-CN" i="1" dirty="0" smtClean="0">
                        <a:latin typeface="Cambria Math" panose="02040503050406030204" pitchFamily="18" charset="0"/>
                      </a:rPr>
                      <m:t>M</m:t>
                    </m:r>
                  </m:oMath>
                </a14:m>
                <a:r>
                  <a:rPr lang="zh-CN" altLang="en-US" i="0" dirty="0"/>
                  <a:t>一同输入编码器</a:t>
                </a:r>
                <a14:m>
                  <m:oMath xmlns:m="http://schemas.openxmlformats.org/officeDocument/2006/math">
                    <m:r>
                      <m:rPr>
                        <m:sty m:val="p"/>
                      </m:rPr>
                      <a:rPr lang="en-US" altLang="zh-CN" i="0" dirty="0" smtClean="0">
                        <a:latin typeface="Cambria Math" panose="02040503050406030204" pitchFamily="18" charset="0"/>
                      </a:rPr>
                      <m:t>E</m:t>
                    </m:r>
                    <m:r>
                      <m:rPr>
                        <m:sty m:val="p"/>
                      </m:rPr>
                      <a:rPr lang="en-US" altLang="zh-CN" i="1" dirty="0" smtClean="0">
                        <a:latin typeface="Cambria Math" panose="02040503050406030204" pitchFamily="18" charset="0"/>
                      </a:rPr>
                      <m:t>n</m:t>
                    </m:r>
                  </m:oMath>
                </a14:m>
                <a:r>
                  <a:rPr lang="zh-CN" altLang="en-US" i="1" dirty="0"/>
                  <a:t>，</a:t>
                </a:r>
                <a:r>
                  <a:rPr lang="zh-CN" altLang="en-US" i="0" dirty="0"/>
                  <a:t>从而将秘密信息嵌</a:t>
                </a:r>
                <a14:m>
                  <m:oMath xmlns:m="http://schemas.openxmlformats.org/officeDocument/2006/math">
                    <m:r>
                      <m:rPr>
                        <m:sty m:val="p"/>
                      </m:rPr>
                      <a:rPr lang="en-US" altLang="zh-CN" i="1" dirty="0" smtClean="0">
                        <a:latin typeface="Cambria Math" panose="02040503050406030204" pitchFamily="18" charset="0"/>
                      </a:rPr>
                      <m:t>M</m:t>
                    </m:r>
                  </m:oMath>
                </a14:m>
                <a:r>
                  <a:rPr lang="zh-CN" altLang="en-US" i="0" dirty="0"/>
                  <a:t>入到音频的低频部分，得到修改系数</a:t>
                </a:r>
                <a14:m>
                  <m:oMath xmlns:m="http://schemas.openxmlformats.org/officeDocument/2006/math">
                    <m:sSubSup>
                      <m:sSubSupPr>
                        <m:ctrlPr>
                          <a:rPr lang="zh-CN" altLang="zh-CN" sz="1200" i="1" smtClean="0">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up>
                        <m:r>
                          <a:rPr lang="en-US" altLang="zh-CN" sz="1200" i="1">
                            <a:latin typeface="Cambria Math" panose="02040503050406030204" pitchFamily="18" charset="0"/>
                            <a:ea typeface="Cambria Math" panose="02040503050406030204" pitchFamily="18" charset="0"/>
                          </a:rPr>
                          <m:t>𝑀</m:t>
                        </m:r>
                      </m:sup>
                    </m:sSubSup>
                  </m:oMath>
                </a14:m>
                <a:r>
                  <a:rPr lang="zh-CN" altLang="en-US" i="0" dirty="0"/>
                  <a:t>。为了保证信息嵌入过程不会对原始音频造成太大的扰动，也就是保证修改系数</a:t>
                </a:r>
                <a14:m>
                  <m:oMath xmlns:m="http://schemas.openxmlformats.org/officeDocument/2006/math">
                    <m:sSubSup>
                      <m:sSubSupPr>
                        <m:ctrlPr>
                          <a:rPr lang="zh-CN" altLang="zh-CN" sz="1200" i="1" smtClean="0">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up>
                        <m:r>
                          <a:rPr lang="en-US" altLang="zh-CN" sz="1200" i="1">
                            <a:latin typeface="Cambria Math" panose="02040503050406030204" pitchFamily="18" charset="0"/>
                            <a:ea typeface="Cambria Math" panose="02040503050406030204" pitchFamily="18" charset="0"/>
                          </a:rPr>
                          <m:t>𝑀</m:t>
                        </m:r>
                      </m:sup>
                    </m:sSubSup>
                  </m:oMath>
                </a14:m>
                <a:r>
                  <a:rPr lang="zh-CN" altLang="en-US" i="0" dirty="0"/>
                  <a:t>和近似系数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Sub>
                  </m:oMath>
                </a14:m>
                <a:r>
                  <a:rPr lang="zh-CN" altLang="en-US" i="0" dirty="0"/>
                  <a:t>尽可能的相同，我们采取了两个措施。第一，我们在近似系数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Sub>
                  </m:oMath>
                </a14:m>
                <a:r>
                  <a:rPr lang="zh-CN" altLang="en-US" i="0" dirty="0"/>
                  <a:t>和修改系数</a:t>
                </a:r>
                <a14:m>
                  <m:oMath xmlns:m="http://schemas.openxmlformats.org/officeDocument/2006/math">
                    <m:sSubSup>
                      <m:sSubSupPr>
                        <m:ctrlPr>
                          <a:rPr lang="zh-CN" altLang="zh-CN" sz="1200" i="1" smtClean="0">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up>
                        <m:r>
                          <a:rPr lang="en-US" altLang="zh-CN" sz="1200" i="1">
                            <a:latin typeface="Cambria Math" panose="02040503050406030204" pitchFamily="18" charset="0"/>
                            <a:ea typeface="Cambria Math" panose="02040503050406030204" pitchFamily="18" charset="0"/>
                          </a:rPr>
                          <m:t>𝑀</m:t>
                        </m:r>
                      </m:sup>
                    </m:sSubSup>
                  </m:oMath>
                </a14:m>
                <a:r>
                  <a:rPr lang="zh-CN" altLang="en-US" i="0" dirty="0"/>
                  <a:t>引入了编码损失</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𝑒</m:t>
                        </m:r>
                      </m:sub>
                    </m:sSub>
                  </m:oMath>
                </a14:m>
                <a:r>
                  <a:rPr lang="zh-CN" altLang="en-US" i="0" dirty="0"/>
                  <a:t>，也就是引入了一个被广泛使用的均方误差</a:t>
                </a:r>
                <a:r>
                  <a:rPr lang="en-US" altLang="zh-CN" i="0" dirty="0"/>
                  <a:t>MSE</a:t>
                </a:r>
                <a:r>
                  <a:rPr lang="zh-CN" altLang="en-US" i="0" dirty="0"/>
                  <a:t>来描述编码过程中的损失，它具体表达式可以这样描述。第二，我们</a:t>
                </a:r>
                <a:r>
                  <a:rPr lang="zh-CN" altLang="zh-CN" sz="1200" kern="1200" dirty="0">
                    <a:solidFill>
                      <a:schemeClr val="tx1"/>
                    </a:solidFill>
                    <a:effectLst/>
                    <a:latin typeface="+mn-lt"/>
                    <a:ea typeface="+mn-ea"/>
                    <a:cs typeface="+mn-cs"/>
                  </a:rPr>
                  <a:t>引入了一个鉴别器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𝐷</m:t>
                    </m:r>
                  </m:oMath>
                </a14:m>
                <a:r>
                  <a:rPr lang="zh-CN" altLang="zh-CN" sz="1200" kern="1200" dirty="0">
                    <a:solidFill>
                      <a:schemeClr val="tx1"/>
                    </a:solidFill>
                    <a:effectLst/>
                    <a:latin typeface="+mn-lt"/>
                    <a:ea typeface="+mn-ea"/>
                    <a:cs typeface="+mn-cs"/>
                  </a:rPr>
                  <a:t>用于和编码器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𝐸𝑛</m:t>
                    </m:r>
                  </m:oMath>
                </a14:m>
                <a:r>
                  <a:rPr lang="zh-CN" altLang="zh-CN" sz="1200" kern="1200" dirty="0">
                    <a:solidFill>
                      <a:schemeClr val="tx1"/>
                    </a:solidFill>
                    <a:effectLst/>
                    <a:latin typeface="+mn-lt"/>
                    <a:ea typeface="+mn-ea"/>
                    <a:cs typeface="+mn-cs"/>
                  </a:rPr>
                  <a:t>进行对抗训练，其基本运行原理是将编码器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𝐸𝑛</m:t>
                    </m:r>
                  </m:oMath>
                </a14:m>
                <a:r>
                  <a:rPr lang="zh-CN" altLang="zh-CN" sz="1200" kern="1200" dirty="0">
                    <a:solidFill>
                      <a:schemeClr val="tx1"/>
                    </a:solidFill>
                    <a:effectLst/>
                    <a:latin typeface="+mn-lt"/>
                    <a:ea typeface="+mn-ea"/>
                    <a:cs typeface="+mn-cs"/>
                  </a:rPr>
                  <a:t>输出的修改系数</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𝑎𝑐</m:t>
                        </m:r>
                      </m:sub>
                      <m:sup>
                        <m:r>
                          <a:rPr lang="en-US" altLang="zh-CN" sz="1200" i="1" kern="1200">
                            <a:solidFill>
                              <a:schemeClr val="tx1"/>
                            </a:solidFill>
                            <a:effectLst/>
                            <a:latin typeface="Cambria Math" panose="02040503050406030204" pitchFamily="18" charset="0"/>
                            <a:ea typeface="+mn-ea"/>
                            <a:cs typeface="+mn-cs"/>
                          </a:rPr>
                          <m:t>𝑀</m:t>
                        </m:r>
                      </m:sup>
                    </m:sSubSup>
                  </m:oMath>
                </a14:m>
                <a:r>
                  <a:rPr lang="zh-CN" altLang="zh-CN" sz="1200" kern="1200" dirty="0">
                    <a:solidFill>
                      <a:schemeClr val="tx1"/>
                    </a:solidFill>
                    <a:effectLst/>
                    <a:latin typeface="+mn-lt"/>
                    <a:ea typeface="+mn-ea"/>
                    <a:cs typeface="+mn-cs"/>
                  </a:rPr>
                  <a:t>作为输入，对其进行分类，判断其是被修改过的修改系数</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𝑎𝑐</m:t>
                        </m:r>
                      </m:sub>
                      <m:sup>
                        <m:r>
                          <a:rPr lang="en-US" altLang="zh-CN" sz="1200" i="1" kern="1200">
                            <a:solidFill>
                              <a:schemeClr val="tx1"/>
                            </a:solidFill>
                            <a:effectLst/>
                            <a:latin typeface="Cambria Math" panose="02040503050406030204" pitchFamily="18" charset="0"/>
                            <a:ea typeface="+mn-ea"/>
                            <a:cs typeface="+mn-cs"/>
                          </a:rPr>
                          <m:t>𝑀</m:t>
                        </m:r>
                      </m:sup>
                    </m:sSubSup>
                  </m:oMath>
                </a14:m>
                <a:r>
                  <a:rPr lang="zh-CN" altLang="zh-CN" sz="1200" kern="1200" dirty="0">
                    <a:solidFill>
                      <a:schemeClr val="tx1"/>
                    </a:solidFill>
                    <a:effectLst/>
                    <a:latin typeface="+mn-lt"/>
                    <a:ea typeface="+mn-ea"/>
                    <a:cs typeface="+mn-cs"/>
                  </a:rPr>
                  <a:t>还是未被修改过的近似系数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𝑎𝑐</m:t>
                        </m:r>
                      </m:sub>
                    </m:sSub>
                  </m:oMath>
                </a14:m>
                <a:r>
                  <a:rPr lang="zh-CN" altLang="zh-CN" sz="1200" kern="1200" dirty="0">
                    <a:solidFill>
                      <a:schemeClr val="tx1"/>
                    </a:solidFill>
                    <a:effectLst/>
                    <a:latin typeface="+mn-lt"/>
                    <a:ea typeface="+mn-ea"/>
                    <a:cs typeface="+mn-cs"/>
                  </a:rPr>
                  <a:t>，并产生对抗损失</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𝑑</m:t>
                        </m:r>
                      </m:sub>
                    </m:sSub>
                  </m:oMath>
                </a14:m>
                <a:r>
                  <a:rPr lang="zh-CN" altLang="zh-CN" sz="1200" kern="1200" dirty="0">
                    <a:solidFill>
                      <a:schemeClr val="tx1"/>
                    </a:solidFill>
                    <a:effectLst/>
                    <a:latin typeface="+mn-lt"/>
                    <a:ea typeface="+mn-ea"/>
                    <a:cs typeface="+mn-cs"/>
                  </a:rPr>
                  <a:t>，该损失可反向传播给编码器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𝐸𝑛</m:t>
                    </m:r>
                  </m:oMath>
                </a14:m>
                <a:r>
                  <a:rPr lang="zh-CN" altLang="zh-CN" sz="1200" kern="1200" dirty="0">
                    <a:solidFill>
                      <a:schemeClr val="tx1"/>
                    </a:solidFill>
                    <a:effectLst/>
                    <a:latin typeface="+mn-lt"/>
                    <a:ea typeface="+mn-ea"/>
                    <a:cs typeface="+mn-cs"/>
                  </a:rPr>
                  <a:t>，用于更新其网络参数。对抗损失</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𝑑</m:t>
                        </m:r>
                      </m:sub>
                    </m:sSub>
                  </m:oMath>
                </a14:m>
                <a:r>
                  <a:rPr lang="zh-CN" altLang="en-US" sz="1200" kern="1200" dirty="0">
                    <a:solidFill>
                      <a:schemeClr val="tx1"/>
                    </a:solidFill>
                    <a:effectLst/>
                    <a:latin typeface="+mn-lt"/>
                    <a:ea typeface="+mn-ea"/>
                    <a:cs typeface="+mn-cs"/>
                  </a:rPr>
                  <a:t>的具体表达式可以这样描述。</a:t>
                </a:r>
                <a:r>
                  <a:rPr lang="zh-CN" altLang="zh-CN" sz="1200" kern="1200" dirty="0">
                    <a:solidFill>
                      <a:schemeClr val="tx1"/>
                    </a:solidFill>
                    <a:effectLst/>
                    <a:latin typeface="+mn-lt"/>
                    <a:ea typeface="+mn-ea"/>
                    <a:cs typeface="+mn-cs"/>
                  </a:rPr>
                  <a:t>当然，鉴别器在训练时需要同时传入近似系数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𝑎𝑐</m:t>
                        </m:r>
                      </m:sub>
                    </m:sSub>
                  </m:oMath>
                </a14:m>
                <a:r>
                  <a:rPr lang="zh-CN" altLang="zh-CN" sz="1200" kern="1200" dirty="0">
                    <a:solidFill>
                      <a:schemeClr val="tx1"/>
                    </a:solidFill>
                    <a:effectLst/>
                    <a:latin typeface="+mn-lt"/>
                    <a:ea typeface="+mn-ea"/>
                    <a:cs typeface="+mn-cs"/>
                  </a:rPr>
                  <a:t>和修改系数</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𝐴</m:t>
                        </m:r>
                      </m:e>
                      <m:sub>
                        <m:r>
                          <a:rPr lang="en-US" altLang="zh-CN" sz="1200" i="1" kern="1200">
                            <a:solidFill>
                              <a:schemeClr val="tx1"/>
                            </a:solidFill>
                            <a:effectLst/>
                            <a:latin typeface="Cambria Math" panose="02040503050406030204" pitchFamily="18" charset="0"/>
                            <a:ea typeface="+mn-ea"/>
                            <a:cs typeface="+mn-cs"/>
                          </a:rPr>
                          <m:t>𝑎𝑐</m:t>
                        </m:r>
                      </m:sub>
                      <m:sup>
                        <m:r>
                          <a:rPr lang="en-US" altLang="zh-CN" sz="1200" i="1" kern="1200">
                            <a:solidFill>
                              <a:schemeClr val="tx1"/>
                            </a:solidFill>
                            <a:effectLst/>
                            <a:latin typeface="Cambria Math" panose="02040503050406030204" pitchFamily="18" charset="0"/>
                            <a:ea typeface="+mn-ea"/>
                            <a:cs typeface="+mn-cs"/>
                          </a:rPr>
                          <m:t>𝑀</m:t>
                        </m:r>
                      </m:sup>
                    </m:sSubSup>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鉴别器</a:t>
                </a:r>
                <a:r>
                  <a:rPr lang="zh-CN" altLang="zh-CN" sz="1200" kern="1200" dirty="0">
                    <a:solidFill>
                      <a:schemeClr val="tx1"/>
                    </a:solidFill>
                    <a:effectLst/>
                    <a:latin typeface="+mn-lt"/>
                    <a:ea typeface="+mn-ea"/>
                    <a:cs typeface="+mn-cs"/>
                  </a:rPr>
                  <a:t>训练时的损失函数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𝐷</m:t>
                        </m:r>
                      </m:sub>
                    </m:sSub>
                  </m:oMath>
                </a14:m>
                <a:r>
                  <a:rPr lang="zh-CN" altLang="en-US" sz="1200" kern="1200" dirty="0">
                    <a:solidFill>
                      <a:schemeClr val="tx1"/>
                    </a:solidFill>
                    <a:effectLst/>
                    <a:latin typeface="+mn-lt"/>
                    <a:ea typeface="+mn-ea"/>
                    <a:cs typeface="+mn-cs"/>
                  </a:rPr>
                  <a:t>用公式可以这样表示。这样就介绍完了信息嵌入的过程，整个嵌入过程可用这两个公式进行描述。在完成信息嵌入后，我们需要对载密音频进行有损处理，具体操作是，我们利用由输入音频</a:t>
                </a:r>
                <a14:m>
                  <m:oMath xmlns:m="http://schemas.openxmlformats.org/officeDocument/2006/math">
                    <m:r>
                      <a:rPr lang="en-US" altLang="zh-CN" i="1" dirty="0" smtClean="0">
                        <a:latin typeface="Cambria Math" panose="02040503050406030204" pitchFamily="18" charset="0"/>
                      </a:rPr>
                      <m:t>𝐴</m:t>
                    </m:r>
                  </m:oMath>
                </a14:m>
                <a:r>
                  <a:rPr lang="zh-CN" altLang="en-US" i="0" dirty="0"/>
                  <a:t>分解得到的细节系数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𝑑𝑐</m:t>
                        </m:r>
                      </m:sub>
                    </m:sSub>
                  </m:oMath>
                </a14:m>
                <a:r>
                  <a:rPr lang="zh-CN" altLang="en-US" i="0" dirty="0"/>
                  <a:t>和编码器输出的攻击系数</a:t>
                </a:r>
                <a14:m>
                  <m:oMath xmlns:m="http://schemas.openxmlformats.org/officeDocument/2006/math">
                    <m:sSubSup>
                      <m:sSubSupPr>
                        <m:ctrlPr>
                          <a:rPr lang="zh-CN" altLang="zh-CN" sz="1200" i="1" smtClean="0">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Cambria Math" panose="02040503050406030204" pitchFamily="18" charset="0"/>
                          </a:rPr>
                          <m:t>𝐴</m:t>
                        </m:r>
                      </m:e>
                      <m:sub>
                        <m:r>
                          <a:rPr lang="en-US" altLang="zh-CN" sz="1200" i="1">
                            <a:latin typeface="Cambria Math" panose="02040503050406030204" pitchFamily="18" charset="0"/>
                            <a:ea typeface="Cambria Math" panose="02040503050406030204" pitchFamily="18" charset="0"/>
                          </a:rPr>
                          <m:t>𝑎𝑐</m:t>
                        </m:r>
                      </m:sub>
                      <m:sup>
                        <m:r>
                          <a:rPr lang="en-US" altLang="zh-CN" sz="1200" i="1">
                            <a:latin typeface="Cambria Math" panose="02040503050406030204" pitchFamily="18" charset="0"/>
                            <a:ea typeface="Cambria Math" panose="02040503050406030204" pitchFamily="18" charset="0"/>
                          </a:rPr>
                          <m:t>𝑀</m:t>
                        </m:r>
                      </m:sup>
                    </m:sSubSup>
                  </m:oMath>
                </a14:m>
                <a:r>
                  <a:rPr lang="zh-CN" altLang="en-US" i="0" dirty="0"/>
                  <a:t>通过逆离散小波变换得到已完成信息嵌入的载密音频</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𝐴</m:t>
                        </m:r>
                      </m:e>
                      <m:sup>
                        <m:r>
                          <a:rPr lang="en-US" altLang="zh-CN" i="1" smtClean="0">
                            <a:latin typeface="Cambria Math" panose="02040503050406030204" pitchFamily="18" charset="0"/>
                          </a:rPr>
                          <m:t>𝑀</m:t>
                        </m:r>
                      </m:sup>
                    </m:sSup>
                  </m:oMath>
                </a14:m>
                <a:r>
                  <a:rPr lang="zh-CN" altLang="en-US" i="0" dirty="0"/>
                  <a:t>，现实情况中在网络等平台进行传播的也就是这个音频。我们让这个载密音频</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𝐴</m:t>
                        </m:r>
                      </m:e>
                      <m:sup>
                        <m:r>
                          <a:rPr lang="en-US" altLang="zh-CN" i="1" smtClean="0">
                            <a:latin typeface="Cambria Math" panose="02040503050406030204" pitchFamily="18" charset="0"/>
                          </a:rPr>
                          <m:t>𝑀</m:t>
                        </m:r>
                      </m:sup>
                    </m:sSup>
                  </m:oMath>
                </a14:m>
                <a:r>
                  <a:rPr lang="zh-CN" altLang="en-US" i="0" dirty="0"/>
                  <a:t>通过失真层即可完成对它的有损处理，得到有损的载密音频</a:t>
                </a:r>
                <a14:m>
                  <m:oMath xmlns:m="http://schemas.openxmlformats.org/officeDocument/2006/math">
                    <m:sSup>
                      <m:sSupPr>
                        <m:ctrlPr>
                          <a:rPr lang="en-US" altLang="zh-CN" sz="1200" i="1" smtClean="0">
                            <a:latin typeface="Cambria Math" panose="02040503050406030204" pitchFamily="18" charset="0"/>
                            <a:ea typeface="Cambria Math" panose="02040503050406030204" pitchFamily="18" charset="0"/>
                          </a:rPr>
                        </m:ctrlPr>
                      </m:sSupPr>
                      <m:e>
                        <m:d>
                          <m:dPr>
                            <m:ctrlPr>
                              <a:rPr lang="en-US" altLang="zh-CN" sz="1200" i="1">
                                <a:latin typeface="Cambria Math" panose="02040503050406030204" pitchFamily="18" charset="0"/>
                                <a:ea typeface="Cambria Math" panose="02040503050406030204" pitchFamily="18" charset="0"/>
                              </a:rPr>
                            </m:ctrlPr>
                          </m:dPr>
                          <m:e>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𝐴</m:t>
                                </m:r>
                              </m:e>
                              <m:sup>
                                <m:r>
                                  <a:rPr lang="en-US" altLang="zh-CN" sz="1200" i="1">
                                    <a:latin typeface="Cambria Math" panose="02040503050406030204" pitchFamily="18" charset="0"/>
                                    <a:ea typeface="Cambria Math" panose="02040503050406030204" pitchFamily="18" charset="0"/>
                                  </a:rPr>
                                  <m:t>𝑀</m:t>
                                </m:r>
                              </m:sup>
                            </m:sSup>
                          </m:e>
                        </m:d>
                      </m:e>
                      <m:sup>
                        <m:r>
                          <a:rPr lang="en-US" altLang="zh-CN" sz="1200" i="1">
                            <a:latin typeface="Cambria Math" panose="02040503050406030204" pitchFamily="18" charset="0"/>
                            <a:ea typeface="Cambria Math" panose="02040503050406030204" pitchFamily="18" charset="0"/>
                          </a:rPr>
                          <m:t>𝑎𝑡𝑡</m:t>
                        </m:r>
                      </m:sup>
                    </m:sSup>
                    <m:r>
                      <a:rPr lang="zh-CN" altLang="en-US" sz="1200" i="1" smtClean="0">
                        <a:latin typeface="Cambria Math" panose="02040503050406030204" pitchFamily="18" charset="0"/>
                        <a:ea typeface="Cambria Math" panose="02040503050406030204" pitchFamily="18" charset="0"/>
                      </a:rPr>
                      <m:t>，这样整个</m:t>
                    </m:r>
                  </m:oMath>
                </a14:m>
                <a:r>
                  <a:rPr lang="zh-CN" altLang="en-US" i="0" dirty="0"/>
                  <a:t>失真过程也就完成了，如果用公式表达，整个失真过程可以描述成这样。最后我们要进行信息的提取，由于我们知道信息被嵌入在音频的低频部分，因此我们需要让有损的载密音频即攻击音频</a:t>
                </a:r>
                <a14:m>
                  <m:oMath xmlns:m="http://schemas.openxmlformats.org/officeDocument/2006/math">
                    <m:sSup>
                      <m:sSupPr>
                        <m:ctrlPr>
                          <a:rPr lang="en-US" altLang="zh-CN" sz="1200" i="1" smtClean="0">
                            <a:latin typeface="Cambria Math" panose="02040503050406030204" pitchFamily="18" charset="0"/>
                            <a:ea typeface="Cambria Math" panose="02040503050406030204" pitchFamily="18" charset="0"/>
                          </a:rPr>
                        </m:ctrlPr>
                      </m:sSupPr>
                      <m:e>
                        <m:d>
                          <m:dPr>
                            <m:ctrlPr>
                              <a:rPr lang="en-US" altLang="zh-CN" sz="1200" i="1">
                                <a:latin typeface="Cambria Math" panose="02040503050406030204" pitchFamily="18" charset="0"/>
                                <a:ea typeface="Cambria Math" panose="02040503050406030204" pitchFamily="18" charset="0"/>
                              </a:rPr>
                            </m:ctrlPr>
                          </m:dPr>
                          <m:e>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𝐴</m:t>
                                </m:r>
                              </m:e>
                              <m:sup>
                                <m:r>
                                  <a:rPr lang="en-US" altLang="zh-CN" sz="1200" i="1">
                                    <a:latin typeface="Cambria Math" panose="02040503050406030204" pitchFamily="18" charset="0"/>
                                    <a:ea typeface="Cambria Math" panose="02040503050406030204" pitchFamily="18" charset="0"/>
                                  </a:rPr>
                                  <m:t>𝑀</m:t>
                                </m:r>
                              </m:sup>
                            </m:sSup>
                          </m:e>
                        </m:d>
                      </m:e>
                      <m:sup>
                        <m:r>
                          <a:rPr lang="en-US" altLang="zh-CN" sz="1200" i="1">
                            <a:latin typeface="Cambria Math" panose="02040503050406030204" pitchFamily="18" charset="0"/>
                            <a:ea typeface="Cambria Math" panose="02040503050406030204" pitchFamily="18" charset="0"/>
                          </a:rPr>
                          <m:t>𝑎𝑡𝑡</m:t>
                        </m:r>
                      </m:sup>
                    </m:sSup>
                  </m:oMath>
                </a14:m>
                <a:r>
                  <a:rPr lang="zh-CN" altLang="en-US" i="0" dirty="0"/>
                  <a:t>通过离散小波变换得到它的低频部分，也就是攻击系数</a:t>
                </a:r>
                <a14:m>
                  <m:oMath xmlns:m="http://schemas.openxmlformats.org/officeDocument/2006/math">
                    <m:sSubSup>
                      <m:sSubSupPr>
                        <m:ctrlPr>
                          <a:rPr lang="en-US" altLang="zh-CN" sz="1200" i="1" dirty="0" smtClean="0">
                            <a:latin typeface="Cambria Math" panose="02040503050406030204" pitchFamily="18" charset="0"/>
                            <a:ea typeface="Cambria Math" panose="02040503050406030204" pitchFamily="18" charset="0"/>
                          </a:rPr>
                        </m:ctrlPr>
                      </m:sSubSupPr>
                      <m:e>
                        <m:d>
                          <m:dPr>
                            <m:ctrlPr>
                              <a:rPr lang="en-US" altLang="zh-CN" sz="1200" i="1" dirty="0">
                                <a:latin typeface="Cambria Math" panose="02040503050406030204" pitchFamily="18" charset="0"/>
                                <a:ea typeface="Cambria Math" panose="02040503050406030204" pitchFamily="18" charset="0"/>
                              </a:rPr>
                            </m:ctrlPr>
                          </m:dPr>
                          <m:e>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𝐴</m:t>
                                </m:r>
                              </m:e>
                              <m:sup>
                                <m:r>
                                  <a:rPr lang="en-US" altLang="zh-CN" sz="1200" i="1">
                                    <a:latin typeface="Cambria Math" panose="02040503050406030204" pitchFamily="18" charset="0"/>
                                    <a:ea typeface="Cambria Math" panose="02040503050406030204" pitchFamily="18" charset="0"/>
                                  </a:rPr>
                                  <m:t>𝑀</m:t>
                                </m:r>
                              </m:sup>
                            </m:sSup>
                          </m:e>
                        </m:d>
                      </m:e>
                      <m:sub>
                        <m:r>
                          <a:rPr lang="en-US" altLang="zh-CN" sz="1200" i="1" dirty="0">
                            <a:latin typeface="Cambria Math" panose="02040503050406030204" pitchFamily="18" charset="0"/>
                            <a:ea typeface="Cambria Math" panose="02040503050406030204" pitchFamily="18" charset="0"/>
                          </a:rPr>
                          <m:t>𝑎𝑐</m:t>
                        </m:r>
                      </m:sub>
                      <m:sup>
                        <m:r>
                          <a:rPr lang="en-US" altLang="zh-CN" sz="1200" i="1" dirty="0">
                            <a:latin typeface="Cambria Math" panose="02040503050406030204" pitchFamily="18" charset="0"/>
                            <a:ea typeface="Cambria Math" panose="02040503050406030204" pitchFamily="18" charset="0"/>
                          </a:rPr>
                          <m:t>𝑎𝑡𝑡</m:t>
                        </m:r>
                      </m:sup>
                    </m:sSubSup>
                  </m:oMath>
                </a14:m>
                <a:r>
                  <a:rPr lang="zh-CN" altLang="en-US" i="0" dirty="0"/>
                  <a:t>，并将它传入解码器</a:t>
                </a:r>
                <a14:m>
                  <m:oMath xmlns:m="http://schemas.openxmlformats.org/officeDocument/2006/math">
                    <m:r>
                      <m:rPr>
                        <m:sty m:val="p"/>
                      </m:rPr>
                      <a:rPr lang="en-US" altLang="zh-CN" i="0" dirty="0" smtClean="0">
                        <a:latin typeface="Cambria Math" panose="02040503050406030204" pitchFamily="18" charset="0"/>
                      </a:rPr>
                      <m:t>D</m:t>
                    </m:r>
                    <m:r>
                      <m:rPr>
                        <m:sty m:val="p"/>
                      </m:rPr>
                      <a:rPr lang="en-US" altLang="zh-CN" i="1" dirty="0" smtClean="0">
                        <a:latin typeface="Cambria Math" panose="02040503050406030204" pitchFamily="18" charset="0"/>
                      </a:rPr>
                      <m:t>e</m:t>
                    </m:r>
                  </m:oMath>
                </a14:m>
                <a:r>
                  <a:rPr lang="zh-CN" altLang="en-US" i="0" dirty="0"/>
                  <a:t>，然后利用解码器从中提取出之前嵌入的秘密信息</a:t>
                </a:r>
                <a14:m>
                  <m:oMath xmlns:m="http://schemas.openxmlformats.org/officeDocument/2006/math">
                    <m:sSup>
                      <m:sSupPr>
                        <m:ctrlPr>
                          <a:rPr lang="zh-CN" altLang="zh-CN" sz="1200" i="1" smtClean="0">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𝑀</m:t>
                        </m:r>
                      </m:e>
                      <m:sup>
                        <m:r>
                          <a:rPr lang="en-US" altLang="zh-CN" sz="1200" i="1">
                            <a:latin typeface="Cambria Math" panose="02040503050406030204" pitchFamily="18" charset="0"/>
                            <a:ea typeface="Cambria Math" panose="02040503050406030204" pitchFamily="18" charset="0"/>
                          </a:rPr>
                          <m:t>′</m:t>
                        </m:r>
                      </m:sup>
                    </m:sSup>
                  </m:oMath>
                </a14:m>
                <a:r>
                  <a:rPr lang="zh-CN" altLang="en-US" i="0" dirty="0"/>
                  <a:t>。</a:t>
                </a:r>
                <a:r>
                  <a:rPr lang="zh-CN" altLang="zh-CN" sz="1200" kern="1200" dirty="0">
                    <a:solidFill>
                      <a:schemeClr val="tx1"/>
                    </a:solidFill>
                    <a:effectLst/>
                    <a:latin typeface="+mn-lt"/>
                    <a:ea typeface="+mn-ea"/>
                    <a:cs typeface="+mn-cs"/>
                  </a:rPr>
                  <a:t>为了使解码器</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𝐷𝑒</m:t>
                    </m:r>
                  </m:oMath>
                </a14:m>
                <a:r>
                  <a:rPr lang="zh-CN" altLang="zh-CN" sz="1200" kern="1200" dirty="0">
                    <a:solidFill>
                      <a:schemeClr val="tx1"/>
                    </a:solidFill>
                    <a:effectLst/>
                    <a:latin typeface="+mn-lt"/>
                    <a:ea typeface="+mn-ea"/>
                    <a:cs typeface="+mn-cs"/>
                  </a:rPr>
                  <a:t>的提取准确率尽可能的高，</a:t>
                </a:r>
                <a:r>
                  <a:rPr lang="zh-CN" altLang="en-US" sz="1200" kern="1200" dirty="0">
                    <a:solidFill>
                      <a:schemeClr val="tx1"/>
                    </a:solidFill>
                    <a:effectLst/>
                    <a:latin typeface="+mn-lt"/>
                    <a:ea typeface="+mn-ea"/>
                    <a:cs typeface="+mn-cs"/>
                  </a:rPr>
                  <a:t>也就是原始的</a:t>
                </a:r>
                <a:r>
                  <a:rPr lang="zh-CN" altLang="zh-CN" sz="1200" kern="1200" dirty="0">
                    <a:solidFill>
                      <a:schemeClr val="tx1"/>
                    </a:solidFill>
                    <a:effectLst/>
                    <a:latin typeface="+mn-lt"/>
                    <a:ea typeface="+mn-ea"/>
                    <a:cs typeface="+mn-cs"/>
                  </a:rPr>
                  <a:t>秘密信息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oMath>
                </a14:m>
                <a:r>
                  <a:rPr lang="zh-CN" altLang="zh-CN" sz="1200" kern="1200" dirty="0">
                    <a:solidFill>
                      <a:schemeClr val="tx1"/>
                    </a:solidFill>
                    <a:effectLst/>
                    <a:latin typeface="+mn-lt"/>
                    <a:ea typeface="+mn-ea"/>
                    <a:cs typeface="+mn-cs"/>
                  </a:rPr>
                  <a:t>和提取</a:t>
                </a:r>
                <a:r>
                  <a:rPr lang="zh-CN" altLang="en-US" sz="1200" kern="1200" dirty="0">
                    <a:solidFill>
                      <a:schemeClr val="tx1"/>
                    </a:solidFill>
                    <a:effectLst/>
                    <a:latin typeface="+mn-lt"/>
                    <a:ea typeface="+mn-ea"/>
                    <a:cs typeface="+mn-cs"/>
                  </a:rPr>
                  <a:t>出来的秘密</a:t>
                </a:r>
                <a:r>
                  <a:rPr lang="zh-CN" altLang="zh-CN" sz="1200" kern="1200" dirty="0">
                    <a:solidFill>
                      <a:schemeClr val="tx1"/>
                    </a:solidFill>
                    <a:effectLst/>
                    <a:latin typeface="+mn-lt"/>
                    <a:ea typeface="+mn-ea"/>
                    <a:cs typeface="+mn-cs"/>
                  </a:rPr>
                  <a:t>信息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尽可能的相似，</a:t>
                </a:r>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在</a:t>
                </a:r>
                <a:r>
                  <a:rPr lang="zh-CN" altLang="en-US" sz="1200" kern="1200" dirty="0">
                    <a:solidFill>
                      <a:schemeClr val="tx1"/>
                    </a:solidFill>
                    <a:effectLst/>
                    <a:latin typeface="+mn-lt"/>
                    <a:ea typeface="+mn-ea"/>
                    <a:cs typeface="+mn-cs"/>
                  </a:rPr>
                  <a:t>原始</a:t>
                </a:r>
                <a:r>
                  <a:rPr lang="zh-CN" altLang="zh-CN" sz="1200" kern="1200" dirty="0">
                    <a:solidFill>
                      <a:schemeClr val="tx1"/>
                    </a:solidFill>
                    <a:effectLst/>
                    <a:latin typeface="+mn-lt"/>
                    <a:ea typeface="+mn-ea"/>
                    <a:cs typeface="+mn-cs"/>
                  </a:rPr>
                  <a:t>秘密信息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oMath>
                </a14:m>
                <a:r>
                  <a:rPr lang="zh-CN" altLang="zh-CN" sz="1200" kern="1200" dirty="0">
                    <a:solidFill>
                      <a:schemeClr val="tx1"/>
                    </a:solidFill>
                    <a:effectLst/>
                    <a:latin typeface="+mn-lt"/>
                    <a:ea typeface="+mn-ea"/>
                    <a:cs typeface="+mn-cs"/>
                  </a:rPr>
                  <a:t>和提取</a:t>
                </a:r>
                <a:r>
                  <a:rPr lang="zh-CN" altLang="en-US" sz="1200" kern="1200" dirty="0">
                    <a:solidFill>
                      <a:schemeClr val="tx1"/>
                    </a:solidFill>
                    <a:effectLst/>
                    <a:latin typeface="+mn-lt"/>
                    <a:ea typeface="+mn-ea"/>
                    <a:cs typeface="+mn-cs"/>
                  </a:rPr>
                  <a:t>出来的秘密</a:t>
                </a:r>
                <a:r>
                  <a:rPr lang="zh-CN" altLang="zh-CN" sz="1200" kern="1200" dirty="0">
                    <a:solidFill>
                      <a:schemeClr val="tx1"/>
                    </a:solidFill>
                    <a:effectLst/>
                    <a:latin typeface="+mn-lt"/>
                    <a:ea typeface="+mn-ea"/>
                    <a:cs typeface="+mn-cs"/>
                  </a:rPr>
                  <a:t>信息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之间</a:t>
                </a:r>
                <a:r>
                  <a:rPr lang="zh-CN" altLang="en-US" sz="1200" kern="1200" dirty="0">
                    <a:solidFill>
                      <a:schemeClr val="tx1"/>
                    </a:solidFill>
                    <a:effectLst/>
                    <a:latin typeface="+mn-lt"/>
                    <a:ea typeface="+mn-ea"/>
                    <a:cs typeface="+mn-cs"/>
                  </a:rPr>
                  <a:t>同样也</a:t>
                </a:r>
                <a:r>
                  <a:rPr lang="zh-CN" altLang="zh-CN" sz="1200" kern="1200" dirty="0">
                    <a:solidFill>
                      <a:schemeClr val="tx1"/>
                    </a:solidFill>
                    <a:effectLst/>
                    <a:latin typeface="+mn-lt"/>
                    <a:ea typeface="+mn-ea"/>
                    <a:cs typeface="+mn-cs"/>
                  </a:rPr>
                  <a:t>引入了均方误差</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𝑀</m:t>
                        </m:r>
                      </m:sub>
                    </m:sSub>
                  </m:oMath>
                </a14:m>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它</a:t>
                </a:r>
                <a:r>
                  <a:rPr lang="zh-CN" altLang="zh-CN" sz="1200" kern="1200" dirty="0">
                    <a:solidFill>
                      <a:schemeClr val="tx1"/>
                    </a:solidFill>
                    <a:effectLst/>
                    <a:latin typeface="+mn-lt"/>
                    <a:ea typeface="+mn-ea"/>
                    <a:cs typeface="+mn-cs"/>
                  </a:rPr>
                  <a:t>用公式可</a:t>
                </a:r>
                <a:r>
                  <a:rPr lang="zh-CN" altLang="en-US" sz="1200" kern="1200" dirty="0">
                    <a:solidFill>
                      <a:schemeClr val="tx1"/>
                    </a:solidFill>
                    <a:effectLst/>
                    <a:latin typeface="+mn-lt"/>
                    <a:ea typeface="+mn-ea"/>
                    <a:cs typeface="+mn-cs"/>
                  </a:rPr>
                  <a:t>以这样表示。整个提取过程用公式可以这样描述。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由此我们就了解了整个算法框架的基本运行流程，接下来我们对算法框架中各个部分的具体结构和运行原理进行一个介绍。</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b="-70353"/>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首先我们对编码器的结构进行一个简单的介绍。</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1.</a:t>
            </a:r>
            <a:r>
              <a:rPr lang="zh-CN" altLang="en-US" i="0" dirty="0"/>
              <a:t>接着我们以长度为</a:t>
            </a:r>
            <a:r>
              <a:rPr lang="en-US" altLang="zh-CN" i="0" dirty="0"/>
              <a:t>65536</a:t>
            </a:r>
            <a:r>
              <a:rPr lang="zh-CN" altLang="en-US" i="0" dirty="0"/>
              <a:t>比特的秘密信息和采样点数为</a:t>
            </a:r>
            <a:r>
              <a:rPr lang="en-US" altLang="zh-CN" i="0" dirty="0"/>
              <a:t>262144</a:t>
            </a:r>
            <a:r>
              <a:rPr lang="zh-CN" altLang="en-US" i="0" dirty="0"/>
              <a:t>的载体为例，详细介绍一下编码器的运行原理。总体来说，编码器的运行过程可以分为预处理、信息嵌入和输出三个部分。首先是预处理过程</a:t>
            </a:r>
            <a:r>
              <a:rPr lang="en-US" altLang="zh-CN" i="0" dirty="0"/>
              <a:t>……</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由此便完成了数据预处理工作，可以开始信息嵌入。</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i="0" dirty="0"/>
              <a:t>2.</a:t>
            </a:r>
            <a:r>
              <a:rPr lang="zh-CN" altLang="en-US" i="0" dirty="0"/>
              <a:t>这里需要将秘密信息的尺寸由</a:t>
            </a:r>
            <a:r>
              <a:rPr lang="en-US" altLang="zh-CN" i="0" dirty="0"/>
              <a:t>512×512</a:t>
            </a:r>
            <a:r>
              <a:rPr lang="zh-CN" altLang="en-US" i="0" dirty="0"/>
              <a:t>转换成</a:t>
            </a:r>
            <a:r>
              <a:rPr lang="en-US" altLang="zh-CN" i="0" dirty="0"/>
              <a:t>1×262144</a:t>
            </a:r>
            <a:r>
              <a:rPr lang="zh-CN" altLang="en-US" i="0" dirty="0"/>
              <a:t>是因为信息预处理块的主要结构是</a:t>
            </a:r>
            <a:r>
              <a:rPr lang="en-US" altLang="zh-CN" i="0" dirty="0"/>
              <a:t>1</a:t>
            </a:r>
            <a:r>
              <a:rPr lang="zh-CN" altLang="en-US" i="0" dirty="0"/>
              <a:t>个一维卷积层，因此需要将输入数据从</a:t>
            </a:r>
            <a:r>
              <a:rPr lang="en-US" altLang="zh-CN" i="0" dirty="0"/>
              <a:t>2</a:t>
            </a:r>
            <a:r>
              <a:rPr lang="zh-CN" altLang="en-US" i="0" dirty="0"/>
              <a:t>维转换成</a:t>
            </a:r>
            <a:r>
              <a:rPr lang="en-US" altLang="zh-CN" i="0" dirty="0"/>
              <a:t>1</a:t>
            </a:r>
            <a:r>
              <a:rPr lang="zh-CN" altLang="en-US" i="0" dirty="0"/>
              <a:t>维。</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E1B693-632D-4080-9CF6-EA28B66DC8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ECECEC"/>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 name="直接连接符 1"/>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28650" y="1642018"/>
            <a:ext cx="7886700" cy="1863966"/>
          </a:xfrm>
        </p:spPr>
        <p:txBody>
          <a:bodyPr>
            <a:normAutofit/>
          </a:bodyPr>
          <a:lstStyle>
            <a:lvl1pPr algn="ctr">
              <a:defRPr sz="4505" b="0"/>
            </a:lvl1pPr>
          </a:lstStyle>
          <a:p>
            <a:r>
              <a:rPr lang="zh-CN" altLang="en-US" dirty="0"/>
              <a:t>单击此处编辑标题</a:t>
            </a:r>
          </a:p>
        </p:txBody>
      </p:sp>
      <p:cxnSp>
        <p:nvCxnSpPr>
          <p:cNvPr id="3" name="直接连接符 2"/>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083"/>
            <a:ext cx="7886700" cy="995042"/>
          </a:xfrm>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370417"/>
            <a:ext cx="3886200" cy="326635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70417"/>
            <a:ext cx="3886200" cy="326635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5" name="直接连接符 4"/>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4083"/>
            <a:ext cx="7886700" cy="995042"/>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309866"/>
            <a:ext cx="3868340"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3423"/>
            <a:ext cx="3868340" cy="2682886"/>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9866"/>
            <a:ext cx="3887391"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3423"/>
            <a:ext cx="3887391" cy="2682886"/>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7" name="直接连接符 6"/>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723"/>
            <a:ext cx="3511241" cy="1072058"/>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nvPr>
        </p:nvSpPr>
        <p:spPr>
          <a:xfrm>
            <a:off x="4231888" y="535723"/>
            <a:ext cx="4283912" cy="4056246"/>
          </a:xfrm>
        </p:spPr>
        <p:txBody>
          <a:bodyPr/>
          <a:lstStyle>
            <a:lvl1pPr marL="0" indent="0">
              <a:buNone/>
              <a:defRPr sz="2400"/>
            </a:lvl1pPr>
            <a:lvl2pPr marL="342900" indent="0">
              <a:buNone/>
              <a:defRPr sz="2100"/>
            </a:lvl2pPr>
            <a:lvl3pPr marL="686435" indent="0">
              <a:buNone/>
              <a:defRPr sz="1800"/>
            </a:lvl3pPr>
            <a:lvl4pPr marL="1029335" indent="0">
              <a:buNone/>
              <a:defRPr sz="1500"/>
            </a:lvl4pPr>
            <a:lvl5pPr marL="1372870" indent="0">
              <a:buNone/>
              <a:defRPr sz="1500"/>
            </a:lvl5pPr>
            <a:lvl6pPr marL="1715770" indent="0">
              <a:buNone/>
              <a:defRPr sz="1500"/>
            </a:lvl6pPr>
            <a:lvl7pPr marL="2059305" indent="0">
              <a:buNone/>
              <a:defRPr sz="1500"/>
            </a:lvl7pPr>
            <a:lvl8pPr marL="2402205" indent="0">
              <a:buNone/>
              <a:defRPr sz="1500"/>
            </a:lvl8pPr>
            <a:lvl9pPr marL="2745740" indent="0">
              <a:buNone/>
              <a:defRPr sz="1500"/>
            </a:lvl9pPr>
          </a:lstStyle>
          <a:p>
            <a:endParaRPr lang="zh-CN" altLang="en-US" dirty="0"/>
          </a:p>
        </p:txBody>
      </p:sp>
      <p:sp>
        <p:nvSpPr>
          <p:cNvPr id="4" name="文本占位符 3"/>
          <p:cNvSpPr>
            <a:spLocks noGrp="1"/>
          </p:cNvSpPr>
          <p:nvPr>
            <p:ph type="body" sz="half" idx="2"/>
          </p:nvPr>
        </p:nvSpPr>
        <p:spPr>
          <a:xfrm>
            <a:off x="628650" y="1736923"/>
            <a:ext cx="3511241" cy="2861192"/>
          </a:xfrm>
        </p:spPr>
        <p:txBody>
          <a:bodyPr>
            <a:normAutofit/>
          </a:bodyPr>
          <a:lstStyle>
            <a:lvl1pPr marL="0" indent="0">
              <a:buNone/>
              <a:defRPr sz="1350"/>
            </a:lvl1pPr>
            <a:lvl2pPr marL="342900" indent="0">
              <a:buNone/>
              <a:defRPr sz="1050"/>
            </a:lvl2pPr>
            <a:lvl3pPr marL="686435" indent="0">
              <a:buNone/>
              <a:defRPr sz="900"/>
            </a:lvl3pPr>
            <a:lvl4pPr marL="1029335" indent="0">
              <a:buNone/>
              <a:defRPr sz="750"/>
            </a:lvl4pPr>
            <a:lvl5pPr marL="1372870" indent="0">
              <a:buNone/>
              <a:defRPr sz="750"/>
            </a:lvl5pPr>
            <a:lvl6pPr marL="1715770" indent="0">
              <a:buNone/>
              <a:defRPr sz="750"/>
            </a:lvl6pPr>
            <a:lvl7pPr marL="2059305" indent="0">
              <a:buNone/>
              <a:defRPr sz="750"/>
            </a:lvl7pPr>
            <a:lvl8pPr marL="2402205" indent="0">
              <a:buNone/>
              <a:defRPr sz="750"/>
            </a:lvl8pPr>
            <a:lvl9pPr marL="2745740" indent="0">
              <a:buNone/>
              <a:defRPr sz="750"/>
            </a:lvl9pPr>
          </a:lstStyle>
          <a:p>
            <a:pPr lvl="0"/>
            <a:r>
              <a:rPr lang="zh-CN" altLang="en-US" dirty="0"/>
              <a:t>单击此处编辑母版文本样式</a:t>
            </a:r>
          </a:p>
        </p:txBody>
      </p:sp>
      <p:cxnSp>
        <p:nvCxnSpPr>
          <p:cNvPr id="5" name="直接连接符 4"/>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中国矿业大学 计算机科学与技术学院  信息安全</a:t>
            </a:r>
          </a:p>
        </p:txBody>
      </p:sp>
      <p:sp>
        <p:nvSpPr>
          <p:cNvPr id="5" name="灯片编号占位符 4"/>
          <p:cNvSpPr>
            <a:spLocks noGrp="1"/>
          </p:cNvSpPr>
          <p:nvPr>
            <p:ph type="sldNum" sz="quarter" idx="12"/>
          </p:nvPr>
        </p:nvSpPr>
        <p:spPr>
          <a:xfrm>
            <a:off x="8638078" y="4866717"/>
            <a:ext cx="288541" cy="184115"/>
          </a:xfrm>
        </p:spPr>
        <p:txBody>
          <a:bodyPr/>
          <a:lstStyle/>
          <a:p>
            <a:fld id="{2388009B-BCEE-4CC5-B8F3-DD2197A17A21}" type="slidenum">
              <a:rPr lang="zh-CN" altLang="en-US" smtClean="0"/>
              <a:t>‹#›</a:t>
            </a:fld>
            <a:endParaRPr lang="zh-CN" altLang="en-US"/>
          </a:p>
        </p:txBody>
      </p:sp>
      <p:sp>
        <p:nvSpPr>
          <p:cNvPr id="6" name="矩形 5"/>
          <p:cNvSpPr/>
          <p:nvPr userDrawn="1"/>
        </p:nvSpPr>
        <p:spPr>
          <a:xfrm>
            <a:off x="1" y="0"/>
            <a:ext cx="9143999" cy="544137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50"/>
          </a:p>
        </p:txBody>
      </p:sp>
      <p:cxnSp>
        <p:nvCxnSpPr>
          <p:cNvPr id="7" name="直接连接符 6"/>
          <p:cNvCxnSpPr/>
          <p:nvPr userDrawn="1"/>
        </p:nvCxnSpPr>
        <p:spPr>
          <a:xfrm>
            <a:off x="167283" y="430241"/>
            <a:ext cx="6895320"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199006" y="160867"/>
            <a:ext cx="1868794" cy="476280"/>
          </a:xfrm>
          <a:prstGeom prst="rect">
            <a:avLst/>
          </a:prstGeom>
          <a:effectLst/>
        </p:spPr>
      </p:pic>
      <p:sp>
        <p:nvSpPr>
          <p:cNvPr id="6" name="矩形 5"/>
          <p:cNvSpPr/>
          <p:nvPr userDrawn="1"/>
        </p:nvSpPr>
        <p:spPr>
          <a:xfrm>
            <a:off x="0" y="4914900"/>
            <a:ext cx="9144000" cy="233363"/>
          </a:xfrm>
          <a:prstGeom prst="rect">
            <a:avLst/>
          </a:prstGeom>
          <a:solidFill>
            <a:srgbClr val="202962"/>
          </a:solidFill>
          <a:ln>
            <a:solidFill>
              <a:srgbClr val="202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userDrawn="1"/>
        </p:nvSpPr>
        <p:spPr>
          <a:xfrm>
            <a:off x="0" y="4904394"/>
            <a:ext cx="1784350" cy="246221"/>
          </a:xfrm>
          <a:prstGeom prst="rect">
            <a:avLst/>
          </a:prstGeom>
          <a:noFill/>
        </p:spPr>
        <p:txBody>
          <a:bodyPr wrap="square" rtlCol="0">
            <a:spAutoFit/>
          </a:bodyPr>
          <a:lstStyle/>
          <a:p>
            <a:r>
              <a:rPr lang="zh-CN" altLang="en-US" sz="1000" dirty="0">
                <a:solidFill>
                  <a:schemeClr val="bg1"/>
                </a:solidFill>
                <a:latin typeface="宋体" panose="02010600030101010101" pitchFamily="2" charset="-122"/>
                <a:ea typeface="宋体" panose="02010600030101010101" pitchFamily="2" charset="-122"/>
              </a:rPr>
              <a:t>中国矿业大学 信息安全</a:t>
            </a:r>
          </a:p>
        </p:txBody>
      </p:sp>
      <p:sp>
        <p:nvSpPr>
          <p:cNvPr id="8" name="矩形 7"/>
          <p:cNvSpPr/>
          <p:nvPr userDrawn="1"/>
        </p:nvSpPr>
        <p:spPr>
          <a:xfrm>
            <a:off x="7418717" y="4914900"/>
            <a:ext cx="1725283" cy="233363"/>
          </a:xfrm>
          <a:prstGeom prst="rect">
            <a:avLst/>
          </a:prstGeom>
          <a:solidFill>
            <a:srgbClr val="E9003A"/>
          </a:solidFill>
          <a:ln>
            <a:solidFill>
              <a:srgbClr val="E800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userDrawn="1"/>
        </p:nvSpPr>
        <p:spPr>
          <a:xfrm>
            <a:off x="7611222" y="4907735"/>
            <a:ext cx="1015374" cy="253916"/>
          </a:xfrm>
          <a:prstGeom prst="rect">
            <a:avLst/>
          </a:prstGeom>
          <a:noFill/>
        </p:spPr>
        <p:txBody>
          <a:bodyPr wrap="square" rtlCol="0">
            <a:spAutoFit/>
          </a:bodyPr>
          <a:lstStyle/>
          <a:p>
            <a:r>
              <a:rPr lang="en-US" altLang="zh-CN" sz="1050" dirty="0">
                <a:solidFill>
                  <a:schemeClr val="bg1"/>
                </a:solidFill>
                <a:latin typeface="Times New Roman" panose="02020603050405020304" pitchFamily="18" charset="0"/>
                <a:cs typeface="Times New Roman" panose="02020603050405020304" pitchFamily="18" charset="0"/>
              </a:rPr>
              <a:t>is.cumt.edu.cn</a:t>
            </a:r>
            <a:endParaRPr lang="zh-CN" altLang="en-US" sz="1050" dirty="0">
              <a:solidFill>
                <a:schemeClr val="bg1"/>
              </a:solidFill>
              <a:latin typeface="Times New Roman" panose="02020603050405020304" pitchFamily="18" charset="0"/>
              <a:cs typeface="Times New Roman" panose="02020603050405020304" pitchFamily="18" charset="0"/>
            </a:endParaRPr>
          </a:p>
        </p:txBody>
      </p:sp>
      <p:sp>
        <p:nvSpPr>
          <p:cNvPr id="11" name="流程图: 合并 10"/>
          <p:cNvSpPr/>
          <p:nvPr userDrawn="1"/>
        </p:nvSpPr>
        <p:spPr>
          <a:xfrm>
            <a:off x="7240650" y="4914900"/>
            <a:ext cx="356134" cy="230481"/>
          </a:xfrm>
          <a:prstGeom prst="flowChartMerge">
            <a:avLst/>
          </a:prstGeom>
          <a:solidFill>
            <a:srgbClr val="202962"/>
          </a:solidFill>
          <a:ln>
            <a:solidFill>
              <a:srgbClr val="2029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686435" rtl="0" eaLnBrk="1" latinLnBrk="0" hangingPunct="1">
        <a:lnSpc>
          <a:spcPct val="90000"/>
        </a:lnSpc>
        <a:spcBef>
          <a:spcPct val="0"/>
        </a:spcBef>
        <a:buNone/>
        <a:defRPr sz="3305" kern="1200">
          <a:solidFill>
            <a:schemeClr val="tx1"/>
          </a:solidFill>
          <a:latin typeface="+mj-lt"/>
          <a:ea typeface="+mj-ea"/>
          <a:cs typeface="+mj-cs"/>
        </a:defRPr>
      </a:lvl1pPr>
    </p:titleStyle>
    <p:bodyStyle>
      <a:lvl1pPr marL="171450" indent="-171450" algn="l" defTabSz="686435"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985" indent="-171450" algn="l" defTabSz="68643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885"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1420"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4320"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7855"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30755"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4290"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7190" indent="-171450" algn="l" defTabSz="6864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6435" rtl="0" eaLnBrk="1" latinLnBrk="0" hangingPunct="1">
        <a:defRPr sz="1350" kern="1200">
          <a:solidFill>
            <a:schemeClr val="tx1"/>
          </a:solidFill>
          <a:latin typeface="+mn-lt"/>
          <a:ea typeface="+mn-ea"/>
          <a:cs typeface="+mn-cs"/>
        </a:defRPr>
      </a:lvl1pPr>
      <a:lvl2pPr marL="342900" algn="l" defTabSz="686435" rtl="0" eaLnBrk="1" latinLnBrk="0" hangingPunct="1">
        <a:defRPr sz="1350" kern="1200">
          <a:solidFill>
            <a:schemeClr val="tx1"/>
          </a:solidFill>
          <a:latin typeface="+mn-lt"/>
          <a:ea typeface="+mn-ea"/>
          <a:cs typeface="+mn-cs"/>
        </a:defRPr>
      </a:lvl2pPr>
      <a:lvl3pPr marL="686435" algn="l" defTabSz="686435" rtl="0" eaLnBrk="1" latinLnBrk="0" hangingPunct="1">
        <a:defRPr sz="1350" kern="1200">
          <a:solidFill>
            <a:schemeClr val="tx1"/>
          </a:solidFill>
          <a:latin typeface="+mn-lt"/>
          <a:ea typeface="+mn-ea"/>
          <a:cs typeface="+mn-cs"/>
        </a:defRPr>
      </a:lvl3pPr>
      <a:lvl4pPr marL="1029335" algn="l" defTabSz="686435" rtl="0" eaLnBrk="1" latinLnBrk="0" hangingPunct="1">
        <a:defRPr sz="1350" kern="1200">
          <a:solidFill>
            <a:schemeClr val="tx1"/>
          </a:solidFill>
          <a:latin typeface="+mn-lt"/>
          <a:ea typeface="+mn-ea"/>
          <a:cs typeface="+mn-cs"/>
        </a:defRPr>
      </a:lvl4pPr>
      <a:lvl5pPr marL="1372870" algn="l" defTabSz="686435" rtl="0" eaLnBrk="1" latinLnBrk="0" hangingPunct="1">
        <a:defRPr sz="1350" kern="1200">
          <a:solidFill>
            <a:schemeClr val="tx1"/>
          </a:solidFill>
          <a:latin typeface="+mn-lt"/>
          <a:ea typeface="+mn-ea"/>
          <a:cs typeface="+mn-cs"/>
        </a:defRPr>
      </a:lvl5pPr>
      <a:lvl6pPr marL="1715770" algn="l" defTabSz="686435" rtl="0" eaLnBrk="1" latinLnBrk="0" hangingPunct="1">
        <a:defRPr sz="1350" kern="1200">
          <a:solidFill>
            <a:schemeClr val="tx1"/>
          </a:solidFill>
          <a:latin typeface="+mn-lt"/>
          <a:ea typeface="+mn-ea"/>
          <a:cs typeface="+mn-cs"/>
        </a:defRPr>
      </a:lvl6pPr>
      <a:lvl7pPr marL="2059305" algn="l" defTabSz="686435" rtl="0" eaLnBrk="1" latinLnBrk="0" hangingPunct="1">
        <a:defRPr sz="1350" kern="1200">
          <a:solidFill>
            <a:schemeClr val="tx1"/>
          </a:solidFill>
          <a:latin typeface="+mn-lt"/>
          <a:ea typeface="+mn-ea"/>
          <a:cs typeface="+mn-cs"/>
        </a:defRPr>
      </a:lvl7pPr>
      <a:lvl8pPr marL="2402205" algn="l" defTabSz="686435" rtl="0" eaLnBrk="1" latinLnBrk="0" hangingPunct="1">
        <a:defRPr sz="1350" kern="1200">
          <a:solidFill>
            <a:schemeClr val="tx1"/>
          </a:solidFill>
          <a:latin typeface="+mn-lt"/>
          <a:ea typeface="+mn-ea"/>
          <a:cs typeface="+mn-cs"/>
        </a:defRPr>
      </a:lvl8pPr>
      <a:lvl9pPr marL="2745740" algn="l" defTabSz="6864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0" y="0"/>
            <a:ext cx="9144000" cy="2816225"/>
          </a:xfrm>
          <a:prstGeom prst="rect">
            <a:avLst/>
          </a:prstGeom>
        </p:spPr>
      </p:pic>
      <p:sp>
        <p:nvSpPr>
          <p:cNvPr id="7" name="文本框 6"/>
          <p:cNvSpPr txBox="1"/>
          <p:nvPr/>
        </p:nvSpPr>
        <p:spPr>
          <a:xfrm>
            <a:off x="1801853" y="3144416"/>
            <a:ext cx="5540298" cy="584775"/>
          </a:xfrm>
          <a:prstGeom prst="rect">
            <a:avLst/>
          </a:prstGeom>
          <a:noFill/>
        </p:spPr>
        <p:txBody>
          <a:bodyPr wrap="none" rtlCol="0">
            <a:spAutoFit/>
          </a:bodyPr>
          <a:lstStyle/>
          <a:p>
            <a:pPr algn="ctr"/>
            <a:r>
              <a:rPr lang="zh-CN" altLang="en-US" sz="3200" b="1" dirty="0">
                <a:solidFill>
                  <a:srgbClr val="E9003A"/>
                </a:solidFill>
                <a:latin typeface="黑体" panose="02010609060101010101" charset="-122"/>
                <a:ea typeface="黑体" panose="02010609060101010101" charset="-122"/>
              </a:rPr>
              <a:t>基于深度学习的音频隐写算法</a:t>
            </a:r>
          </a:p>
        </p:txBody>
      </p:sp>
      <p:sp>
        <p:nvSpPr>
          <p:cNvPr id="11" name="文本框 10"/>
          <p:cNvSpPr txBox="1"/>
          <p:nvPr/>
        </p:nvSpPr>
        <p:spPr>
          <a:xfrm>
            <a:off x="1895631" y="3896360"/>
            <a:ext cx="5352747" cy="703591"/>
          </a:xfrm>
          <a:prstGeom prst="rect">
            <a:avLst/>
          </a:prstGeom>
          <a:noFill/>
        </p:spPr>
        <p:txBody>
          <a:bodyPr wrap="none" rtlCol="0">
            <a:spAutoFit/>
          </a:bodyPr>
          <a:lstStyle/>
          <a:p>
            <a:pPr algn="ctr" fontAlgn="auto">
              <a:lnSpc>
                <a:spcPct val="150000"/>
              </a:lnSpc>
            </a:pPr>
            <a:r>
              <a:rPr lang="zh-CN" altLang="en-US" sz="1600" b="1" dirty="0">
                <a:solidFill>
                  <a:srgbClr val="202962"/>
                </a:solidFill>
                <a:uFillTx/>
                <a:latin typeface="Times New Roman" panose="02020603050405020304" pitchFamily="18" charset="0"/>
                <a:ea typeface="宋体" panose="02010600030101010101" pitchFamily="2" charset="-122"/>
              </a:rPr>
              <a:t>汇报人：江一川</a:t>
            </a:r>
            <a:r>
              <a:rPr lang="en-US" altLang="zh-CN" sz="1600" b="1" dirty="0">
                <a:solidFill>
                  <a:srgbClr val="202962"/>
                </a:solidFill>
                <a:uFillTx/>
                <a:latin typeface="Times New Roman" panose="02020603050405020304" pitchFamily="18" charset="0"/>
                <a:ea typeface="宋体" panose="02010600030101010101" pitchFamily="2" charset="-122"/>
              </a:rPr>
              <a:t>    </a:t>
            </a:r>
            <a:r>
              <a:rPr lang="zh-CN" altLang="en-US" sz="1600" b="1" dirty="0">
                <a:solidFill>
                  <a:srgbClr val="202962"/>
                </a:solidFill>
                <a:uFillTx/>
                <a:latin typeface="Times New Roman" panose="02020603050405020304" pitchFamily="18" charset="0"/>
                <a:ea typeface="宋体" panose="02010600030101010101" pitchFamily="2" charset="-122"/>
              </a:rPr>
              <a:t>指导教师：张艳群、张卫明（中科大）</a:t>
            </a:r>
          </a:p>
          <a:p>
            <a:pPr algn="ctr" fontAlgn="auto">
              <a:lnSpc>
                <a:spcPct val="150000"/>
              </a:lnSpc>
            </a:pPr>
            <a:r>
              <a:rPr lang="zh-CN" altLang="en-US" sz="1200" b="1" dirty="0">
                <a:solidFill>
                  <a:srgbClr val="202962"/>
                </a:solidFill>
                <a:uFillTx/>
                <a:latin typeface="Times New Roman" panose="02020603050405020304" pitchFamily="18" charset="0"/>
                <a:ea typeface="宋体" panose="02010600030101010101" pitchFamily="2" charset="-122"/>
              </a:rPr>
              <a:t>中国矿业大学</a:t>
            </a:r>
            <a:r>
              <a:rPr lang="en-US" altLang="zh-CN" sz="1200" b="1" dirty="0">
                <a:solidFill>
                  <a:srgbClr val="202962"/>
                </a:solidFill>
                <a:uFillTx/>
                <a:latin typeface="Times New Roman" panose="02020603050405020304" pitchFamily="18" charset="0"/>
                <a:ea typeface="宋体" panose="02010600030101010101" pitchFamily="2" charset="-122"/>
              </a:rPr>
              <a:t> </a:t>
            </a:r>
            <a:r>
              <a:rPr lang="zh-CN" altLang="en-US" sz="1200" b="1" dirty="0">
                <a:solidFill>
                  <a:srgbClr val="202962"/>
                </a:solidFill>
                <a:uFillTx/>
                <a:latin typeface="Times New Roman" panose="02020603050405020304" pitchFamily="18" charset="0"/>
                <a:ea typeface="宋体" panose="02010600030101010101" pitchFamily="2" charset="-122"/>
              </a:rPr>
              <a:t>信息安全系</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编码器</a:t>
            </a:r>
          </a:p>
        </p:txBody>
      </p:sp>
      <p:pic>
        <p:nvPicPr>
          <p:cNvPr id="4" name="图片 3"/>
          <p:cNvPicPr>
            <a:picLocks noChangeAspect="1"/>
          </p:cNvPicPr>
          <p:nvPr/>
        </p:nvPicPr>
        <p:blipFill>
          <a:blip r:embed="rId3"/>
          <a:stretch>
            <a:fillRect/>
          </a:stretch>
        </p:blipFill>
        <p:spPr>
          <a:xfrm>
            <a:off x="5035816" y="735053"/>
            <a:ext cx="3850310" cy="4052607"/>
          </a:xfrm>
          <a:prstGeom prst="rect">
            <a:avLst/>
          </a:prstGeom>
        </p:spPr>
      </p:pic>
      <p:sp>
        <p:nvSpPr>
          <p:cNvPr id="8" name="文本框 7"/>
          <p:cNvSpPr txBox="1"/>
          <p:nvPr/>
        </p:nvSpPr>
        <p:spPr>
          <a:xfrm>
            <a:off x="254003" y="2718274"/>
            <a:ext cx="4607248" cy="2114233"/>
          </a:xfrm>
          <a:prstGeom prst="rect">
            <a:avLst/>
          </a:prstGeom>
          <a:noFill/>
        </p:spPr>
        <p:txBody>
          <a:bodyPr wrap="square" rtlCol="0">
            <a:spAutoFit/>
          </a:bodyPr>
          <a:lstStyle/>
          <a:p>
            <a:pPr algn="just">
              <a:lnSpc>
                <a:spcPts val="2000"/>
              </a:lnSpc>
            </a:pPr>
            <a:r>
              <a:rPr lang="zh-CN" altLang="en-US" sz="1200" b="1" dirty="0">
                <a:latin typeface="黑体" panose="02010609060101010101" charset="-122"/>
                <a:ea typeface="黑体" panose="02010609060101010101" charset="-122"/>
                <a:cs typeface="黑体" panose="02010609060101010101" charset="-122"/>
              </a:rPr>
              <a:t>预处理</a:t>
            </a:r>
            <a:r>
              <a:rPr lang="zh-CN" altLang="en-US" sz="1200" b="1" dirty="0">
                <a:effectLst/>
                <a:latin typeface="黑体" panose="02010609060101010101" charset="-122"/>
                <a:ea typeface="黑体" panose="02010609060101010101" charset="-122"/>
                <a:cs typeface="黑体" panose="02010609060101010101" charset="-122"/>
              </a:rPr>
              <a:t>：</a:t>
            </a:r>
            <a:r>
              <a:rPr lang="zh-CN" altLang="en-US" sz="1200" dirty="0">
                <a:effectLst/>
                <a:latin typeface="Times New Roman" panose="02020603050405020304" pitchFamily="18" charset="0"/>
                <a:ea typeface="宋体" panose="02010600030101010101" pitchFamily="2" charset="-122"/>
                <a:cs typeface="黑体" panose="02010609060101010101" charset="-122"/>
              </a:rPr>
              <a:t>刚输入编码器时，秘密信息和载体的尺寸分别是</a:t>
            </a:r>
            <a:r>
              <a:rPr lang="en-US" altLang="zh-CN" sz="1200" dirty="0">
                <a:effectLst/>
                <a:latin typeface="Times New Roman" panose="02020603050405020304" pitchFamily="18" charset="0"/>
                <a:ea typeface="宋体" panose="02010600030101010101" pitchFamily="2" charset="-122"/>
                <a:cs typeface="黑体" panose="02010609060101010101" charset="-122"/>
              </a:rPr>
              <a:t>256×256</a:t>
            </a:r>
            <a:r>
              <a:rPr lang="zh-CN" altLang="en-US" sz="1200" dirty="0">
                <a:effectLst/>
                <a:latin typeface="Times New Roman" panose="02020603050405020304" pitchFamily="18" charset="0"/>
                <a:ea typeface="宋体" panose="02010600030101010101" pitchFamily="2" charset="-122"/>
                <a:cs typeface="黑体" panose="02010609060101010101" charset="-122"/>
              </a:rPr>
              <a:t>和</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。编码器首先会对输入数据进行预处理，即首先令秘密信息通过上采样块，此块会使用</a:t>
            </a:r>
            <a:r>
              <a:rPr lang="en-US" altLang="zh-CN" sz="1200" dirty="0" err="1">
                <a:effectLst/>
                <a:latin typeface="Times New Roman" panose="02020603050405020304" pitchFamily="18" charset="0"/>
                <a:ea typeface="宋体" panose="02010600030101010101" pitchFamily="2" charset="-122"/>
                <a:cs typeface="黑体" panose="02010609060101010101" charset="-122"/>
              </a:rPr>
              <a:t>nn.Upsample</a:t>
            </a:r>
            <a:r>
              <a:rPr lang="en-US" altLang="zh-CN" sz="1200" dirty="0">
                <a:latin typeface="Times New Roman" panose="02020603050405020304" pitchFamily="18" charset="0"/>
                <a:ea typeface="宋体" panose="02010600030101010101" pitchFamily="2" charset="-122"/>
                <a:cs typeface="黑体" panose="02010609060101010101" charset="-122"/>
              </a:rPr>
              <a:t>()</a:t>
            </a:r>
            <a:r>
              <a:rPr lang="zh-CN" altLang="en-US" sz="1200" dirty="0">
                <a:latin typeface="Times New Roman" panose="02020603050405020304" pitchFamily="18" charset="0"/>
                <a:ea typeface="宋体" panose="02010600030101010101" pitchFamily="2" charset="-122"/>
                <a:cs typeface="黑体" panose="02010609060101010101" charset="-122"/>
              </a:rPr>
              <a:t>函数将秘密信息的大小扩展到和载体相同，即</a:t>
            </a:r>
            <a:r>
              <a:rPr lang="en-US" altLang="zh-CN" sz="1200" dirty="0">
                <a:latin typeface="Times New Roman" panose="02020603050405020304" pitchFamily="18" charset="0"/>
                <a:ea typeface="宋体" panose="02010600030101010101" pitchFamily="2" charset="-122"/>
                <a:cs typeface="黑体" panose="02010609060101010101" charset="-122"/>
              </a:rPr>
              <a:t>512×512</a:t>
            </a:r>
            <a:r>
              <a:rPr lang="zh-CN" altLang="en-US" sz="1200" dirty="0">
                <a:latin typeface="Times New Roman" panose="02020603050405020304" pitchFamily="18" charset="0"/>
                <a:ea typeface="宋体" panose="02010600030101010101" pitchFamily="2" charset="-122"/>
                <a:cs typeface="黑体" panose="02010609060101010101" charset="-122"/>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接着编码器会将秘密信息转换成尺寸为</a:t>
            </a:r>
            <a:r>
              <a:rPr lang="en-US" altLang="zh-CN" sz="1200" kern="100" dirty="0">
                <a:effectLst/>
                <a:latin typeface="Times New Roman" panose="02020603050405020304" pitchFamily="18" charset="0"/>
                <a:ea typeface="宋体" panose="02010600030101010101" pitchFamily="2" charset="-122"/>
              </a:rPr>
              <a:t>1</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rPr>
              <a:t>262144</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新</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张量并输入信息预处理块，此块会将秘密信息的尺寸扩大至</a:t>
            </a:r>
            <a:r>
              <a:rPr lang="en-US" altLang="zh-CN" sz="1200" kern="100" dirty="0">
                <a:effectLst/>
                <a:latin typeface="Times New Roman" panose="02020603050405020304" pitchFamily="18" charset="0"/>
                <a:ea typeface="宋体" panose="02010600030101010101" pitchFamily="2" charset="-122"/>
              </a:rPr>
              <a:t>2</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rPr>
              <a:t>262144</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，即由单通道扩展为双通通道。</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同时，编码器会令载体通过音频预处理块，此块中的一维卷会将载体的尺寸扩展为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，即由单通道扩展为</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通道。</a:t>
            </a:r>
            <a:endParaRPr lang="zh-CN" altLang="en-US" sz="1200" dirty="0">
              <a:latin typeface="Times New Roman" panose="02020603050405020304" pitchFamily="18" charset="0"/>
              <a:ea typeface="宋体" panose="02010600030101010101" pitchFamily="2" charset="-122"/>
            </a:endParaRPr>
          </a:p>
        </p:txBody>
      </p:sp>
      <p:pic>
        <p:nvPicPr>
          <p:cNvPr id="11" name="图片 10"/>
          <p:cNvPicPr>
            <a:picLocks noChangeAspect="1"/>
          </p:cNvPicPr>
          <p:nvPr/>
        </p:nvPicPr>
        <p:blipFill>
          <a:blip r:embed="rId4"/>
          <a:stretch>
            <a:fillRect/>
          </a:stretch>
        </p:blipFill>
        <p:spPr>
          <a:xfrm>
            <a:off x="334414" y="735053"/>
            <a:ext cx="4485327" cy="19222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编码器</a:t>
            </a:r>
          </a:p>
        </p:txBody>
      </p:sp>
      <p:pic>
        <p:nvPicPr>
          <p:cNvPr id="4" name="图片 3"/>
          <p:cNvPicPr>
            <a:picLocks noChangeAspect="1"/>
          </p:cNvPicPr>
          <p:nvPr/>
        </p:nvPicPr>
        <p:blipFill>
          <a:blip r:embed="rId3"/>
          <a:stretch>
            <a:fillRect/>
          </a:stretch>
        </p:blipFill>
        <p:spPr>
          <a:xfrm>
            <a:off x="5035816" y="735053"/>
            <a:ext cx="3850310" cy="4052607"/>
          </a:xfrm>
          <a:prstGeom prst="rect">
            <a:avLst/>
          </a:prstGeom>
        </p:spPr>
      </p:pic>
      <p:sp>
        <p:nvSpPr>
          <p:cNvPr id="8" name="文本框 7"/>
          <p:cNvSpPr txBox="1"/>
          <p:nvPr/>
        </p:nvSpPr>
        <p:spPr>
          <a:xfrm>
            <a:off x="254003" y="2718274"/>
            <a:ext cx="4607248" cy="1719253"/>
          </a:xfrm>
          <a:prstGeom prst="rect">
            <a:avLst/>
          </a:prstGeom>
          <a:noFill/>
        </p:spPr>
        <p:txBody>
          <a:bodyPr wrap="square" rtlCol="0">
            <a:spAutoFit/>
          </a:bodyPr>
          <a:lstStyle/>
          <a:p>
            <a:pPr algn="just">
              <a:lnSpc>
                <a:spcPct val="150000"/>
              </a:lnSpc>
              <a:spcBef>
                <a:spcPts val="600"/>
              </a:spcBef>
            </a:pPr>
            <a:r>
              <a:rPr lang="zh-CN" altLang="en-US" sz="1200" b="1" dirty="0">
                <a:latin typeface="黑体" panose="02010609060101010101" charset="-122"/>
                <a:ea typeface="黑体" panose="02010609060101010101" charset="-122"/>
              </a:rPr>
              <a:t>信息嵌入：</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编码器中共有</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个嵌入卷积块，在信息嵌入时，编码器首先会将秘密信息和载体通过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torch.cat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函数进行连接，并将连接后产生的尺寸为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34×262144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的新张量输入第一个嵌入卷积块，此块通过一维卷积运算会产生</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个尺寸为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的输出，编码器会再将此输出和秘密信息相连，输入第二个嵌入卷积块，以此类推，直到最后一个嵌入卷积块，这样就基本完成了信息嵌入。</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334414" y="735053"/>
            <a:ext cx="4485327" cy="19222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编码器</a:t>
            </a:r>
          </a:p>
        </p:txBody>
      </p:sp>
      <p:pic>
        <p:nvPicPr>
          <p:cNvPr id="4" name="图片 3"/>
          <p:cNvPicPr>
            <a:picLocks noChangeAspect="1"/>
          </p:cNvPicPr>
          <p:nvPr/>
        </p:nvPicPr>
        <p:blipFill>
          <a:blip r:embed="rId3"/>
          <a:stretch>
            <a:fillRect/>
          </a:stretch>
        </p:blipFill>
        <p:spPr>
          <a:xfrm>
            <a:off x="5035816" y="735053"/>
            <a:ext cx="3850310" cy="4052607"/>
          </a:xfrm>
          <a:prstGeom prst="rect">
            <a:avLst/>
          </a:prstGeom>
        </p:spPr>
      </p:pic>
      <p:sp>
        <p:nvSpPr>
          <p:cNvPr id="8" name="文本框 7"/>
          <p:cNvSpPr txBox="1"/>
          <p:nvPr/>
        </p:nvSpPr>
        <p:spPr>
          <a:xfrm>
            <a:off x="254003" y="2718274"/>
            <a:ext cx="4607248" cy="1165255"/>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输出：</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当最后一个嵌入卷积块产生尺寸为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的输出时，编码器会将此输出传入输出卷积块，其中的一维卷积会将它压缩成</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的张量。最后编码器将该张量乘上一个强度因子（默认为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）再和原始的载体相加，即可得到已嵌入信息的载密并输出。</a:t>
            </a:r>
            <a:endParaRPr lang="zh-CN" altLang="en-US" sz="1200" dirty="0">
              <a:latin typeface="Times New Roman" panose="02020603050405020304" pitchFamily="18" charset="0"/>
              <a:ea typeface="宋体" panose="02010600030101010101" pitchFamily="2" charset="-122"/>
            </a:endParaRPr>
          </a:p>
        </p:txBody>
      </p:sp>
      <p:pic>
        <p:nvPicPr>
          <p:cNvPr id="11" name="图片 10"/>
          <p:cNvPicPr>
            <a:picLocks noChangeAspect="1"/>
          </p:cNvPicPr>
          <p:nvPr/>
        </p:nvPicPr>
        <p:blipFill>
          <a:blip r:embed="rId4"/>
          <a:stretch>
            <a:fillRect/>
          </a:stretch>
        </p:blipFill>
        <p:spPr>
          <a:xfrm>
            <a:off x="334414" y="735053"/>
            <a:ext cx="4485327" cy="19222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解码器</a:t>
            </a:r>
          </a:p>
        </p:txBody>
      </p:sp>
      <p:sp>
        <p:nvSpPr>
          <p:cNvPr id="8" name="文本框 7"/>
          <p:cNvSpPr txBox="1"/>
          <p:nvPr/>
        </p:nvSpPr>
        <p:spPr>
          <a:xfrm>
            <a:off x="254003" y="2718274"/>
            <a:ext cx="4607248" cy="1996252"/>
          </a:xfrm>
          <a:prstGeom prst="rect">
            <a:avLst/>
          </a:prstGeom>
          <a:noFill/>
        </p:spPr>
        <p:txBody>
          <a:bodyPr wrap="square" rtlCol="0">
            <a:spAutoFit/>
          </a:bodyPr>
          <a:lstStyle/>
          <a:p>
            <a:pPr algn="just">
              <a:lnSpc>
                <a:spcPct val="150000"/>
              </a:lnSpc>
            </a:pPr>
            <a:r>
              <a:rPr lang="zh-CN" altLang="en-US" sz="1200" b="1" dirty="0">
                <a:effectLst/>
                <a:latin typeface="黑体" panose="02010609060101010101" charset="-122"/>
                <a:ea typeface="黑体" panose="02010609060101010101" charset="-122"/>
                <a:cs typeface="黑体" panose="02010609060101010101" charset="-122"/>
              </a:rPr>
              <a:t>结构概述：</a:t>
            </a:r>
            <a:r>
              <a:rPr lang="zh-CN" altLang="en-US" sz="1200" dirty="0">
                <a:effectLst/>
                <a:latin typeface="Times New Roman" panose="02020603050405020304" pitchFamily="18" charset="0"/>
                <a:ea typeface="宋体" panose="02010600030101010101" pitchFamily="2" charset="-122"/>
                <a:cs typeface="黑体" panose="02010609060101010101" charset="-122"/>
              </a:rPr>
              <a:t>如图所示，解码器主要由</a:t>
            </a:r>
            <a:r>
              <a:rPr lang="en-US" altLang="zh-CN" sz="1200" dirty="0">
                <a:effectLst/>
                <a:latin typeface="Times New Roman" panose="02020603050405020304" pitchFamily="18" charset="0"/>
                <a:ea typeface="宋体" panose="02010600030101010101" pitchFamily="2" charset="-122"/>
                <a:cs typeface="黑体" panose="02010609060101010101" charset="-122"/>
              </a:rPr>
              <a:t>2</a:t>
            </a:r>
            <a:r>
              <a:rPr lang="zh-CN" altLang="en-US" sz="1200" dirty="0">
                <a:effectLst/>
                <a:latin typeface="Times New Roman" panose="02020603050405020304" pitchFamily="18" charset="0"/>
                <a:ea typeface="宋体" panose="02010600030101010101" pitchFamily="2" charset="-122"/>
                <a:cs typeface="黑体" panose="02010609060101010101" charset="-122"/>
              </a:rPr>
              <a:t>个预处理块、</a:t>
            </a:r>
            <a:r>
              <a:rPr lang="en-US" altLang="zh-CN" sz="1200" dirty="0">
                <a:effectLst/>
                <a:latin typeface="Times New Roman" panose="02020603050405020304" pitchFamily="18" charset="0"/>
                <a:ea typeface="宋体" panose="02010600030101010101" pitchFamily="2" charset="-122"/>
                <a:cs typeface="黑体" panose="02010609060101010101" charset="-122"/>
              </a:rPr>
              <a:t>9</a:t>
            </a:r>
            <a:r>
              <a:rPr lang="zh-CN" altLang="en-US" sz="1200" dirty="0">
                <a:effectLst/>
                <a:latin typeface="Times New Roman" panose="02020603050405020304" pitchFamily="18" charset="0"/>
                <a:ea typeface="宋体" panose="02010600030101010101" pitchFamily="2" charset="-122"/>
                <a:cs typeface="黑体" panose="02010609060101010101" charset="-122"/>
              </a:rPr>
              <a:t>个提取卷积块和</a:t>
            </a:r>
            <a:r>
              <a:rPr lang="en-US" altLang="zh-CN" sz="1200" dirty="0">
                <a:effectLst/>
                <a:latin typeface="Times New Roman" panose="02020603050405020304" pitchFamily="18" charset="0"/>
                <a:ea typeface="宋体" panose="02010600030101010101" pitchFamily="2" charset="-122"/>
                <a:cs typeface="黑体" panose="02010609060101010101" charset="-122"/>
              </a:rPr>
              <a:t>2</a:t>
            </a:r>
            <a:r>
              <a:rPr lang="zh-CN" altLang="en-US" sz="1200" dirty="0">
                <a:effectLst/>
                <a:latin typeface="Times New Roman" panose="02020603050405020304" pitchFamily="18" charset="0"/>
                <a:ea typeface="宋体" panose="02010600030101010101" pitchFamily="2" charset="-122"/>
                <a:cs typeface="黑体" panose="02010609060101010101" charset="-122"/>
              </a:rPr>
              <a:t>个输出卷积块构成。这些块结构的详细参数如表所示，可以看到预处理块和提取卷积块的核心都是由卷积核尺寸为</a:t>
            </a:r>
            <a:r>
              <a:rPr lang="en-US" altLang="zh-CN" sz="1200" dirty="0">
                <a:effectLst/>
                <a:latin typeface="Times New Roman" panose="02020603050405020304" pitchFamily="18" charset="0"/>
                <a:ea typeface="宋体" panose="02010600030101010101" pitchFamily="2" charset="-122"/>
                <a:cs typeface="黑体" panose="02010609060101010101" charset="-122"/>
              </a:rPr>
              <a:t>1×3</a:t>
            </a:r>
            <a:r>
              <a:rPr lang="zh-CN" altLang="en-US" sz="1200" dirty="0">
                <a:effectLst/>
                <a:latin typeface="Times New Roman" panose="02020603050405020304" pitchFamily="18" charset="0"/>
                <a:ea typeface="宋体" panose="02010600030101010101" pitchFamily="2" charset="-122"/>
                <a:cs typeface="黑体" panose="02010609060101010101" charset="-122"/>
              </a:rPr>
              <a:t>，步幅为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、填充为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的一维卷积层构成，而输出卷积块的核心则是</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个二维卷积层。这些块结构的输入、输出数据的尺寸是由载体和秘密信息的尺寸决定的，此表是以载体尺寸</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，秘密信息尺寸</a:t>
            </a:r>
            <a:r>
              <a:rPr lang="en-US" altLang="zh-CN" sz="1200" dirty="0">
                <a:effectLst/>
                <a:latin typeface="Times New Roman" panose="02020603050405020304" pitchFamily="18" charset="0"/>
                <a:ea typeface="宋体" panose="02010600030101010101" pitchFamily="2" charset="-122"/>
                <a:cs typeface="黑体" panose="02010609060101010101" charset="-122"/>
              </a:rPr>
              <a:t>256×256</a:t>
            </a:r>
            <a:r>
              <a:rPr lang="zh-CN" altLang="en-US" sz="1200" dirty="0">
                <a:latin typeface="Times New Roman" panose="02020603050405020304" pitchFamily="18" charset="0"/>
                <a:ea typeface="宋体" panose="02010600030101010101" pitchFamily="2" charset="-122"/>
                <a:cs typeface="黑体" panose="02010609060101010101" charset="-122"/>
              </a:rPr>
              <a:t>为例进行展示。</a:t>
            </a:r>
            <a:endParaRPr lang="zh-CN" altLang="en-US" sz="1200" dirty="0">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224691" y="706698"/>
            <a:ext cx="4665872" cy="1922283"/>
          </a:xfrm>
          <a:prstGeom prst="rect">
            <a:avLst/>
          </a:prstGeom>
        </p:spPr>
      </p:pic>
      <p:pic>
        <p:nvPicPr>
          <p:cNvPr id="9" name="图片 8"/>
          <p:cNvPicPr>
            <a:picLocks noChangeAspect="1"/>
          </p:cNvPicPr>
          <p:nvPr/>
        </p:nvPicPr>
        <p:blipFill>
          <a:blip r:embed="rId4"/>
          <a:stretch>
            <a:fillRect/>
          </a:stretch>
        </p:blipFill>
        <p:spPr>
          <a:xfrm>
            <a:off x="5034947" y="706698"/>
            <a:ext cx="3908476" cy="40902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解码器</a:t>
            </a:r>
          </a:p>
        </p:txBody>
      </p:sp>
      <p:sp>
        <p:nvSpPr>
          <p:cNvPr id="8" name="文本框 7"/>
          <p:cNvSpPr txBox="1"/>
          <p:nvPr/>
        </p:nvSpPr>
        <p:spPr>
          <a:xfrm>
            <a:off x="254003" y="2718274"/>
            <a:ext cx="4607248" cy="1996252"/>
          </a:xfrm>
          <a:prstGeom prst="rect">
            <a:avLst/>
          </a:prstGeom>
          <a:noFill/>
        </p:spPr>
        <p:txBody>
          <a:bodyPr wrap="square" rtlCol="0">
            <a:spAutoFit/>
          </a:bodyPr>
          <a:lstStyle/>
          <a:p>
            <a:pPr algn="just">
              <a:lnSpc>
                <a:spcPct val="150000"/>
              </a:lnSpc>
            </a:pPr>
            <a:r>
              <a:rPr lang="zh-CN" altLang="en-US" sz="1200" b="1" dirty="0">
                <a:latin typeface="黑体" panose="02010609060101010101" charset="-122"/>
                <a:ea typeface="黑体" panose="02010609060101010101" charset="-122"/>
                <a:cs typeface="黑体" panose="02010609060101010101" charset="-122"/>
              </a:rPr>
              <a:t>预处理</a:t>
            </a:r>
            <a:r>
              <a:rPr lang="zh-CN" altLang="en-US" sz="1200" b="1" dirty="0">
                <a:effectLst/>
                <a:latin typeface="黑体" panose="02010609060101010101" charset="-122"/>
                <a:ea typeface="黑体" panose="02010609060101010101" charset="-122"/>
                <a:cs typeface="黑体" panose="02010609060101010101" charset="-122"/>
              </a:rPr>
              <a:t>：</a:t>
            </a:r>
            <a:r>
              <a:rPr lang="zh-CN" altLang="en-US" sz="1200" dirty="0">
                <a:effectLst/>
                <a:latin typeface="Times New Roman" panose="02020603050405020304" pitchFamily="18" charset="0"/>
                <a:ea typeface="宋体" panose="02010600030101010101" pitchFamily="2" charset="-122"/>
                <a:cs typeface="黑体" panose="02010609060101010101" charset="-122"/>
              </a:rPr>
              <a:t>刚输入解码器时，载密的尺寸是</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。解码器首先会对输入的载密进行预处理，即解码器首先会将载密输入第一个预处理块，此块中的一维卷积层会将载密的尺寸扩展至</a:t>
            </a:r>
            <a:r>
              <a:rPr lang="en-US" altLang="zh-CN" sz="1200" dirty="0">
                <a:effectLst/>
                <a:latin typeface="Times New Roman" panose="02020603050405020304" pitchFamily="18" charset="0"/>
                <a:ea typeface="宋体" panose="02010600030101010101" pitchFamily="2" charset="-122"/>
                <a:cs typeface="黑体" panose="02010609060101010101" charset="-122"/>
              </a:rPr>
              <a:t>32×262144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，即由单通道扩展至</a:t>
            </a:r>
            <a:r>
              <a:rPr lang="en-US" altLang="zh-CN" sz="1200" dirty="0">
                <a:effectLst/>
                <a:latin typeface="Times New Roman" panose="02020603050405020304" pitchFamily="18" charset="0"/>
                <a:ea typeface="宋体" panose="02010600030101010101" pitchFamily="2" charset="-122"/>
                <a:cs typeface="黑体" panose="02010609060101010101" charset="-122"/>
              </a:rPr>
              <a:t>32</a:t>
            </a:r>
            <a:r>
              <a:rPr lang="zh-CN" altLang="en-US" sz="1200" dirty="0">
                <a:effectLst/>
                <a:latin typeface="Times New Roman" panose="02020603050405020304" pitchFamily="18" charset="0"/>
                <a:ea typeface="宋体" panose="02010600030101010101" pitchFamily="2" charset="-122"/>
                <a:cs typeface="黑体" panose="02010609060101010101" charset="-122"/>
              </a:rPr>
              <a:t>通道，从而得到第一个预处理输出。接着解码器会将第一个预处理块的输出输入第二个预处理块，从而得到第二个预处理输出，它的尺寸也是</a:t>
            </a:r>
            <a:r>
              <a:rPr lang="en-US" altLang="zh-CN" sz="1200" dirty="0">
                <a:effectLst/>
                <a:latin typeface="Times New Roman" panose="02020603050405020304" pitchFamily="18" charset="0"/>
                <a:ea typeface="宋体" panose="02010600030101010101" pitchFamily="2" charset="-122"/>
                <a:cs typeface="黑体" panose="02010609060101010101" charset="-122"/>
              </a:rPr>
              <a:t>32×262144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。由此就完成了预处理，可以开始信息提取。</a:t>
            </a:r>
            <a:endParaRPr lang="zh-CN" altLang="en-US" sz="1200" dirty="0">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224691" y="706698"/>
            <a:ext cx="4665872" cy="1922283"/>
          </a:xfrm>
          <a:prstGeom prst="rect">
            <a:avLst/>
          </a:prstGeom>
        </p:spPr>
      </p:pic>
      <p:pic>
        <p:nvPicPr>
          <p:cNvPr id="9" name="图片 8"/>
          <p:cNvPicPr>
            <a:picLocks noChangeAspect="1"/>
          </p:cNvPicPr>
          <p:nvPr/>
        </p:nvPicPr>
        <p:blipFill>
          <a:blip r:embed="rId4"/>
          <a:stretch>
            <a:fillRect/>
          </a:stretch>
        </p:blipFill>
        <p:spPr>
          <a:xfrm>
            <a:off x="5034947" y="706698"/>
            <a:ext cx="3908476" cy="40902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解码器</a:t>
            </a:r>
          </a:p>
        </p:txBody>
      </p:sp>
      <p:sp>
        <p:nvSpPr>
          <p:cNvPr id="8" name="文本框 7"/>
          <p:cNvSpPr txBox="1"/>
          <p:nvPr/>
        </p:nvSpPr>
        <p:spPr>
          <a:xfrm>
            <a:off x="254003" y="2718274"/>
            <a:ext cx="4607248" cy="1996252"/>
          </a:xfrm>
          <a:prstGeom prst="rect">
            <a:avLst/>
          </a:prstGeom>
          <a:noFill/>
        </p:spPr>
        <p:txBody>
          <a:bodyPr wrap="square" rtlCol="0">
            <a:spAutoFit/>
          </a:bodyPr>
          <a:lstStyle/>
          <a:p>
            <a:pPr algn="just">
              <a:lnSpc>
                <a:spcPct val="150000"/>
              </a:lnSpc>
              <a:spcBef>
                <a:spcPts val="600"/>
              </a:spcBef>
            </a:pPr>
            <a:r>
              <a:rPr lang="zh-CN" altLang="en-US" sz="1200" b="1" dirty="0">
                <a:latin typeface="黑体" panose="02010609060101010101" charset="-122"/>
                <a:ea typeface="黑体" panose="02010609060101010101" charset="-122"/>
              </a:rPr>
              <a:t>信息提取：</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解码器中共有</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9</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个提取卷积块，在信息提取时，解码器首先会利用</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torch.cat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函数将两个预处理块的输出相连接，得到一个尺寸为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64×262144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的新张量，接着解码器会将该张量输入第一个提取卷积块，此块通过一维卷积运算会产生一个</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的输出，解码器再将该输出和第一个预处理块的输出相连接，输入第二个提取卷积块，得到输出。以此类推，直到最后一个提取卷积块，这样就基本完成了信息提取。</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224691" y="706698"/>
            <a:ext cx="4665872" cy="1922283"/>
          </a:xfrm>
          <a:prstGeom prst="rect">
            <a:avLst/>
          </a:prstGeom>
        </p:spPr>
      </p:pic>
      <p:pic>
        <p:nvPicPr>
          <p:cNvPr id="9" name="图片 8"/>
          <p:cNvPicPr>
            <a:picLocks noChangeAspect="1"/>
          </p:cNvPicPr>
          <p:nvPr/>
        </p:nvPicPr>
        <p:blipFill>
          <a:blip r:embed="rId4"/>
          <a:stretch>
            <a:fillRect/>
          </a:stretch>
        </p:blipFill>
        <p:spPr>
          <a:xfrm>
            <a:off x="5034947" y="706698"/>
            <a:ext cx="3908476" cy="40902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解码器</a:t>
            </a:r>
          </a:p>
        </p:txBody>
      </p:sp>
      <p:sp>
        <p:nvSpPr>
          <p:cNvPr id="8" name="文本框 7"/>
          <p:cNvSpPr txBox="1"/>
          <p:nvPr/>
        </p:nvSpPr>
        <p:spPr>
          <a:xfrm>
            <a:off x="254003" y="2718274"/>
            <a:ext cx="4607248" cy="1719253"/>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输出：</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在通过</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个提取卷积块后，解码器会使用</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个输出卷积块将提取到的特征进行整合，从而完成秘密信息的提取。解码器首先将最后一个提取卷积块的输出的尺寸从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32×262144</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转换成</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1×512×512</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，再将它传入第一个输出卷积块，此块会通过二维卷积运算产生一个</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1×256×256</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的输出，解码器再将此输出输入第二个输出卷积块，即可得到尺寸为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1×256×256</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的秘密信息。</a:t>
            </a:r>
            <a:endParaRPr lang="zh-CN" altLang="en-US" sz="1200" dirty="0">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224691" y="706698"/>
            <a:ext cx="4665872" cy="1922283"/>
          </a:xfrm>
          <a:prstGeom prst="rect">
            <a:avLst/>
          </a:prstGeom>
        </p:spPr>
      </p:pic>
      <p:pic>
        <p:nvPicPr>
          <p:cNvPr id="9" name="图片 8"/>
          <p:cNvPicPr>
            <a:picLocks noChangeAspect="1"/>
          </p:cNvPicPr>
          <p:nvPr/>
        </p:nvPicPr>
        <p:blipFill>
          <a:blip r:embed="rId4"/>
          <a:stretch>
            <a:fillRect/>
          </a:stretch>
        </p:blipFill>
        <p:spPr>
          <a:xfrm>
            <a:off x="5034947" y="706698"/>
            <a:ext cx="3908476" cy="40902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鉴别器</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5" name="图片 4"/>
          <p:cNvPicPr>
            <a:picLocks noChangeAspect="1"/>
          </p:cNvPicPr>
          <p:nvPr/>
        </p:nvPicPr>
        <p:blipFill>
          <a:blip r:embed="rId3"/>
          <a:stretch>
            <a:fillRect/>
          </a:stretch>
        </p:blipFill>
        <p:spPr>
          <a:xfrm>
            <a:off x="3875875" y="756417"/>
            <a:ext cx="4990857" cy="1881657"/>
          </a:xfrm>
          <a:prstGeom prst="rect">
            <a:avLst/>
          </a:prstGeom>
        </p:spPr>
      </p:pic>
      <p:sp>
        <p:nvSpPr>
          <p:cNvPr id="12" name="文本框 11"/>
          <p:cNvSpPr txBox="1"/>
          <p:nvPr/>
        </p:nvSpPr>
        <p:spPr>
          <a:xfrm>
            <a:off x="254003" y="2539627"/>
            <a:ext cx="3090931" cy="1996252"/>
          </a:xfrm>
          <a:prstGeom prst="rect">
            <a:avLst/>
          </a:prstGeom>
          <a:noFill/>
        </p:spPr>
        <p:txBody>
          <a:bodyPr wrap="square" rtlCol="0">
            <a:spAutoFit/>
          </a:bodyPr>
          <a:lstStyle/>
          <a:p>
            <a:pPr algn="just">
              <a:lnSpc>
                <a:spcPct val="150000"/>
              </a:lnSpc>
            </a:pPr>
            <a:r>
              <a:rPr lang="zh-CN" altLang="en-US" sz="1200" b="1" dirty="0">
                <a:effectLst/>
                <a:latin typeface="黑体" panose="02010609060101010101" charset="-122"/>
                <a:ea typeface="黑体" panose="02010609060101010101" charset="-122"/>
                <a:cs typeface="黑体" panose="02010609060101010101" charset="-122"/>
              </a:rPr>
              <a:t>结构概述：</a:t>
            </a:r>
            <a:r>
              <a:rPr lang="zh-CN" altLang="en-US" sz="1200" dirty="0">
                <a:effectLst/>
                <a:latin typeface="Times New Roman" panose="02020603050405020304" pitchFamily="18" charset="0"/>
                <a:ea typeface="宋体" panose="02010600030101010101" pitchFamily="2" charset="-122"/>
                <a:cs typeface="黑体" panose="02010609060101010101" charset="-122"/>
              </a:rPr>
              <a:t>如图所示，鉴别器主要由</a:t>
            </a:r>
            <a:r>
              <a:rPr lang="en-US" altLang="zh-CN" sz="1200" dirty="0">
                <a:latin typeface="Times New Roman" panose="02020603050405020304" pitchFamily="18" charset="0"/>
                <a:ea typeface="宋体" panose="02010600030101010101" pitchFamily="2" charset="-122"/>
                <a:cs typeface="黑体" panose="02010609060101010101" charset="-122"/>
              </a:rPr>
              <a:t>4</a:t>
            </a:r>
            <a:r>
              <a:rPr lang="zh-CN" altLang="en-US" sz="1200" dirty="0">
                <a:effectLst/>
                <a:latin typeface="Times New Roman" panose="02020603050405020304" pitchFamily="18" charset="0"/>
                <a:ea typeface="宋体" panose="02010600030101010101" pitchFamily="2" charset="-122"/>
                <a:cs typeface="黑体" panose="02010609060101010101" charset="-122"/>
              </a:rPr>
              <a:t>个特征提取块构成。这些块结构的详细参数如表所示，可以看到每个特征提取块的核心都是</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个卷积核尺寸为</a:t>
            </a:r>
            <a:r>
              <a:rPr lang="en-US" altLang="zh-CN" sz="1200" dirty="0">
                <a:effectLst/>
                <a:latin typeface="Times New Roman" panose="02020603050405020304" pitchFamily="18" charset="0"/>
                <a:ea typeface="宋体" panose="02010600030101010101" pitchFamily="2" charset="-122"/>
                <a:cs typeface="黑体" panose="02010609060101010101" charset="-122"/>
              </a:rPr>
              <a:t>1×3</a:t>
            </a:r>
            <a:r>
              <a:rPr lang="zh-CN" altLang="en-US" sz="1200" dirty="0">
                <a:effectLst/>
                <a:latin typeface="Times New Roman" panose="02020603050405020304" pitchFamily="18" charset="0"/>
                <a:ea typeface="宋体" panose="02010600030101010101" pitchFamily="2" charset="-122"/>
                <a:cs typeface="黑体" panose="02010609060101010101" charset="-122"/>
              </a:rPr>
              <a:t>，步幅为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，填充为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的一维卷积层。这些块结构的输入、输出数据的尺寸是由输入音频的尺寸决定的，此表是以尺寸为</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的音频</a:t>
            </a:r>
            <a:r>
              <a:rPr lang="zh-CN" altLang="en-US" sz="1200" dirty="0">
                <a:latin typeface="Times New Roman" panose="02020603050405020304" pitchFamily="18" charset="0"/>
                <a:ea typeface="宋体" panose="02010600030101010101" pitchFamily="2" charset="-122"/>
                <a:cs typeface="黑体" panose="02010609060101010101" charset="-122"/>
              </a:rPr>
              <a:t>为例进行展示。</a:t>
            </a:r>
            <a:endParaRPr lang="zh-CN" altLang="en-US" sz="1200" dirty="0">
              <a:latin typeface="Times New Roman" panose="02020603050405020304" pitchFamily="18" charset="0"/>
              <a:ea typeface="宋体" panose="02010600030101010101" pitchFamily="2" charset="-122"/>
            </a:endParaRPr>
          </a:p>
        </p:txBody>
      </p:sp>
      <p:sp>
        <p:nvSpPr>
          <p:cNvPr id="13" name="文本框 12"/>
          <p:cNvSpPr txBox="1"/>
          <p:nvPr/>
        </p:nvSpPr>
        <p:spPr>
          <a:xfrm>
            <a:off x="3575012" y="2539626"/>
            <a:ext cx="5351995" cy="1996252"/>
          </a:xfrm>
          <a:prstGeom prst="rect">
            <a:avLst/>
          </a:prstGeom>
          <a:noFill/>
        </p:spPr>
        <p:txBody>
          <a:bodyPr wrap="square" rtlCol="0">
            <a:spAutoFit/>
          </a:bodyPr>
          <a:lstStyle/>
          <a:p>
            <a:pPr algn="just">
              <a:lnSpc>
                <a:spcPct val="150000"/>
              </a:lnSpc>
            </a:pPr>
            <a:r>
              <a:rPr lang="zh-CN" altLang="en-US" sz="1200" b="1" dirty="0">
                <a:latin typeface="黑体" panose="02010609060101010101" charset="-122"/>
                <a:ea typeface="黑体" panose="02010609060101010101" charset="-122"/>
                <a:cs typeface="黑体" panose="02010609060101010101" charset="-122"/>
              </a:rPr>
              <a:t>运行原理</a:t>
            </a:r>
            <a:r>
              <a:rPr lang="zh-CN" altLang="en-US" sz="1200" b="1" dirty="0">
                <a:effectLst/>
                <a:latin typeface="黑体" panose="02010609060101010101" charset="-122"/>
                <a:ea typeface="黑体" panose="02010609060101010101" charset="-122"/>
                <a:cs typeface="黑体" panose="02010609060101010101" charset="-122"/>
              </a:rPr>
              <a:t>：</a:t>
            </a:r>
            <a:r>
              <a:rPr lang="zh-CN" altLang="en-US" sz="1200" dirty="0">
                <a:effectLst/>
                <a:latin typeface="Times New Roman" panose="02020603050405020304" pitchFamily="18" charset="0"/>
                <a:ea typeface="宋体" panose="02010600030101010101" pitchFamily="2" charset="-122"/>
                <a:cs typeface="黑体" panose="02010609060101010101" charset="-122"/>
              </a:rPr>
              <a:t>刚输入鉴别器时，音频的尺寸是</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。鉴别器首先会将音频输入第一个特征提取块，此块会通过一维卷积运算得到</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个尺寸为</a:t>
            </a:r>
            <a:r>
              <a:rPr lang="en-US" altLang="zh-CN" sz="1200" dirty="0">
                <a:effectLst/>
                <a:latin typeface="Times New Roman" panose="02020603050405020304" pitchFamily="18" charset="0"/>
                <a:ea typeface="宋体" panose="02010600030101010101" pitchFamily="2" charset="-122"/>
                <a:cs typeface="黑体" panose="02010609060101010101" charset="-122"/>
              </a:rPr>
              <a:t>32×262144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的新张量，接着此张量会保持</a:t>
            </a:r>
            <a:r>
              <a:rPr lang="en-US" altLang="zh-CN" sz="1200" dirty="0">
                <a:effectLst/>
                <a:latin typeface="Times New Roman" panose="02020603050405020304" pitchFamily="18" charset="0"/>
                <a:ea typeface="宋体" panose="02010600030101010101" pitchFamily="2" charset="-122"/>
                <a:cs typeface="黑体" panose="02010609060101010101" charset="-122"/>
              </a:rPr>
              <a:t>32×262144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的尺寸通过第二个和第三个特征提取块，最后第四个特征提取块会将第三个特征提取块的输出压缩回</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en-US" altLang="zh-CN" sz="1200" dirty="0">
                <a:latin typeface="Times New Roman" panose="02020603050405020304" pitchFamily="18" charset="0"/>
                <a:ea typeface="宋体" panose="02010600030101010101" pitchFamily="2" charset="-122"/>
                <a:cs typeface="黑体" panose="02010609060101010101" charset="-122"/>
              </a:rPr>
              <a:t>×262144</a:t>
            </a:r>
            <a:r>
              <a:rPr lang="zh-CN" altLang="en-US" sz="1200" dirty="0">
                <a:latin typeface="Times New Roman" panose="02020603050405020304" pitchFamily="18" charset="0"/>
                <a:ea typeface="宋体" panose="02010600030101010101" pitchFamily="2" charset="-122"/>
                <a:cs typeface="黑体" panose="02010609060101010101" charset="-122"/>
              </a:rPr>
              <a:t>。当通过特征提取得到一个尺寸为</a:t>
            </a:r>
            <a:r>
              <a:rPr lang="en-US" altLang="zh-CN" sz="1200" dirty="0">
                <a:latin typeface="Times New Roman" panose="02020603050405020304" pitchFamily="18" charset="0"/>
                <a:ea typeface="宋体" panose="02010600030101010101" pitchFamily="2" charset="-122"/>
                <a:cs typeface="黑体" panose="02010609060101010101" charset="-122"/>
              </a:rPr>
              <a:t>1×262144</a:t>
            </a:r>
            <a:r>
              <a:rPr lang="zh-CN" altLang="en-US" sz="1200" dirty="0">
                <a:latin typeface="Times New Roman" panose="02020603050405020304" pitchFamily="18" charset="0"/>
                <a:ea typeface="宋体" panose="02010600030101010101" pitchFamily="2" charset="-122"/>
                <a:cs typeface="黑体" panose="02010609060101010101" charset="-122"/>
              </a:rPr>
              <a:t>的张量后，鉴别器会对该张量中的所有元素取平均，并将其作为判断结果输出（预先规定载体音频的标签为 </a:t>
            </a:r>
            <a:r>
              <a:rPr lang="en-US" altLang="zh-CN" sz="1200" dirty="0">
                <a:latin typeface="Times New Roman" panose="02020603050405020304" pitchFamily="18" charset="0"/>
                <a:ea typeface="宋体" panose="02010600030101010101" pitchFamily="2" charset="-122"/>
                <a:cs typeface="黑体" panose="02010609060101010101" charset="-122"/>
              </a:rPr>
              <a:t>0</a:t>
            </a:r>
            <a:r>
              <a:rPr lang="zh-CN" altLang="en-US" sz="1200" dirty="0">
                <a:latin typeface="Times New Roman" panose="02020603050405020304" pitchFamily="18" charset="0"/>
                <a:ea typeface="宋体" panose="02010600030101010101" pitchFamily="2" charset="-122"/>
                <a:cs typeface="黑体" panose="02010609060101010101" charset="-122"/>
              </a:rPr>
              <a:t>，载密音频的标签为 </a:t>
            </a:r>
            <a:r>
              <a:rPr lang="en-US" altLang="zh-CN" sz="1200" dirty="0">
                <a:latin typeface="Times New Roman" panose="02020603050405020304" pitchFamily="18" charset="0"/>
                <a:ea typeface="宋体" panose="02010600030101010101" pitchFamily="2" charset="-122"/>
                <a:cs typeface="黑体" panose="02010609060101010101" charset="-122"/>
              </a:rPr>
              <a:t>1</a:t>
            </a:r>
            <a:r>
              <a:rPr lang="zh-CN" altLang="en-US" sz="1200" dirty="0">
                <a:latin typeface="Times New Roman" panose="02020603050405020304" pitchFamily="18" charset="0"/>
                <a:ea typeface="宋体" panose="02010600030101010101" pitchFamily="2" charset="-122"/>
                <a:cs typeface="黑体" panose="02010609060101010101" charset="-122"/>
              </a:rPr>
              <a:t>）。</a:t>
            </a:r>
            <a:endParaRPr lang="zh-CN" altLang="en-US" sz="1200" dirty="0">
              <a:latin typeface="Times New Roman" panose="02020603050405020304" pitchFamily="18" charset="0"/>
              <a:ea typeface="宋体" panose="02010600030101010101" pitchFamily="2" charset="-122"/>
            </a:endParaRPr>
          </a:p>
        </p:txBody>
      </p:sp>
      <p:pic>
        <p:nvPicPr>
          <p:cNvPr id="17" name="图片 16"/>
          <p:cNvPicPr>
            <a:picLocks noChangeAspect="1"/>
          </p:cNvPicPr>
          <p:nvPr/>
        </p:nvPicPr>
        <p:blipFill>
          <a:blip r:embed="rId4"/>
          <a:stretch>
            <a:fillRect/>
          </a:stretch>
        </p:blipFill>
        <p:spPr>
          <a:xfrm>
            <a:off x="254003" y="756417"/>
            <a:ext cx="3315150" cy="15909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失真层</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sp>
        <p:nvSpPr>
          <p:cNvPr id="11" name="文本框 10"/>
          <p:cNvSpPr txBox="1"/>
          <p:nvPr/>
        </p:nvSpPr>
        <p:spPr>
          <a:xfrm>
            <a:off x="3134211" y="778671"/>
            <a:ext cx="5351995" cy="3693512"/>
          </a:xfrm>
          <a:prstGeom prst="rect">
            <a:avLst/>
          </a:prstGeom>
          <a:noFill/>
        </p:spPr>
        <p:txBody>
          <a:bodyPr wrap="square" rtlCol="0">
            <a:spAutoFit/>
          </a:bodyPr>
          <a:lstStyle/>
          <a:p>
            <a:pPr algn="just">
              <a:lnSpc>
                <a:spcPct val="150000"/>
              </a:lnSpc>
            </a:pPr>
            <a:r>
              <a:rPr lang="zh-CN" altLang="en-US" sz="1400" b="1" dirty="0">
                <a:latin typeface="黑体" panose="02010609060101010101" charset="-122"/>
                <a:ea typeface="黑体" panose="02010609060101010101" charset="-122"/>
                <a:cs typeface="黑体" panose="02010609060101010101" charset="-122"/>
              </a:rPr>
              <a:t>失真</a:t>
            </a:r>
            <a:r>
              <a:rPr lang="zh-CN" altLang="en-US" sz="1400" b="1" dirty="0">
                <a:effectLst/>
                <a:latin typeface="黑体" panose="02010609060101010101" charset="-122"/>
                <a:ea typeface="黑体" panose="02010609060101010101" charset="-122"/>
                <a:cs typeface="黑体" panose="02010609060101010101" charset="-122"/>
              </a:rPr>
              <a:t>：</a:t>
            </a:r>
            <a:r>
              <a:rPr lang="zh-CN" altLang="en-US" sz="1400" dirty="0">
                <a:latin typeface="Times New Roman" panose="02020603050405020304" pitchFamily="18" charset="0"/>
                <a:ea typeface="宋体" panose="02010600030101010101" pitchFamily="2" charset="-122"/>
                <a:cs typeface="黑体" panose="02010609060101010101" charset="-122"/>
              </a:rPr>
              <a:t>当</a:t>
            </a:r>
            <a:r>
              <a:rPr lang="en-US" altLang="zh-CN" sz="1400" dirty="0">
                <a:latin typeface="Times New Roman" panose="02020603050405020304" pitchFamily="18" charset="0"/>
                <a:ea typeface="宋体" panose="02010600030101010101" pitchFamily="2" charset="-122"/>
                <a:cs typeface="黑体" panose="02010609060101010101" charset="-122"/>
              </a:rPr>
              <a:t>WAV</a:t>
            </a:r>
            <a:r>
              <a:rPr lang="zh-CN" altLang="en-US" sz="1400" dirty="0">
                <a:latin typeface="Times New Roman" panose="02020603050405020304" pitchFamily="18" charset="0"/>
                <a:ea typeface="宋体" panose="02010600030101010101" pitchFamily="2" charset="-122"/>
                <a:cs typeface="黑体" panose="02010609060101010101" charset="-122"/>
              </a:rPr>
              <a:t>格式的无损载密音频输入失真层后，首先要经历格式转换压缩，即将载密音频从无损的</a:t>
            </a:r>
            <a:r>
              <a:rPr lang="en-US" altLang="zh-CN" sz="1400" dirty="0">
                <a:latin typeface="Times New Roman" panose="02020603050405020304" pitchFamily="18" charset="0"/>
                <a:ea typeface="宋体" panose="02010600030101010101" pitchFamily="2" charset="-122"/>
                <a:cs typeface="黑体" panose="02010609060101010101" charset="-122"/>
              </a:rPr>
              <a:t>WAV</a:t>
            </a:r>
            <a:r>
              <a:rPr lang="zh-CN" altLang="en-US" sz="1400" dirty="0">
                <a:latin typeface="Times New Roman" panose="02020603050405020304" pitchFamily="18" charset="0"/>
                <a:ea typeface="宋体" panose="02010600030101010101" pitchFamily="2" charset="-122"/>
                <a:cs typeface="黑体" panose="02010609060101010101" charset="-122"/>
              </a:rPr>
              <a:t>格式压缩成有损的</a:t>
            </a:r>
            <a:r>
              <a:rPr lang="en-US" altLang="zh-CN" sz="1400" dirty="0">
                <a:latin typeface="Times New Roman" panose="02020603050405020304" pitchFamily="18" charset="0"/>
                <a:ea typeface="宋体" panose="02010600030101010101" pitchFamily="2" charset="-122"/>
                <a:cs typeface="黑体" panose="02010609060101010101" charset="-122"/>
              </a:rPr>
              <a:t>MP3</a:t>
            </a:r>
            <a:r>
              <a:rPr lang="zh-CN" altLang="en-US" sz="1400" dirty="0">
                <a:latin typeface="Times New Roman" panose="02020603050405020304" pitchFamily="18" charset="0"/>
                <a:ea typeface="宋体" panose="02010600030101010101" pitchFamily="2" charset="-122"/>
                <a:cs typeface="黑体" panose="02010609060101010101" charset="-122"/>
              </a:rPr>
              <a:t>、</a:t>
            </a:r>
            <a:r>
              <a:rPr lang="en-US" altLang="zh-CN" sz="1400" dirty="0">
                <a:latin typeface="Times New Roman" panose="02020603050405020304" pitchFamily="18" charset="0"/>
                <a:ea typeface="宋体" panose="02010600030101010101" pitchFamily="2" charset="-122"/>
                <a:cs typeface="黑体" panose="02010609060101010101" charset="-122"/>
              </a:rPr>
              <a:t>AAC</a:t>
            </a:r>
            <a:r>
              <a:rPr lang="zh-CN" altLang="en-US" sz="1400" dirty="0">
                <a:latin typeface="Times New Roman" panose="02020603050405020304" pitchFamily="18" charset="0"/>
                <a:ea typeface="宋体" panose="02010600030101010101" pitchFamily="2" charset="-122"/>
                <a:cs typeface="黑体" panose="02010609060101010101" charset="-122"/>
              </a:rPr>
              <a:t>等格式。这一步模拟的是音频在公共信道传播时可能受到的格式转换攻击。</a:t>
            </a:r>
            <a:endParaRPr lang="en-US" altLang="zh-CN" sz="1400" dirty="0">
              <a:latin typeface="Times New Roman" panose="02020603050405020304" pitchFamily="18" charset="0"/>
              <a:ea typeface="宋体" panose="02010600030101010101" pitchFamily="2" charset="-122"/>
              <a:cs typeface="黑体" panose="02010609060101010101" charset="-122"/>
            </a:endParaRPr>
          </a:p>
          <a:p>
            <a:pPr algn="just">
              <a:lnSpc>
                <a:spcPct val="150000"/>
              </a:lnSpc>
              <a:spcBef>
                <a:spcPts val="1600"/>
              </a:spcBef>
            </a:pPr>
            <a:r>
              <a:rPr lang="zh-CN" altLang="en-US" sz="1400" b="1" dirty="0">
                <a:latin typeface="黑体" panose="02010609060101010101" charset="-122"/>
                <a:ea typeface="黑体" panose="02010609060101010101" charset="-122"/>
              </a:rPr>
              <a:t>恢复：</a:t>
            </a:r>
            <a:r>
              <a:rPr lang="zh-CN" altLang="en-US" sz="1400" dirty="0">
                <a:latin typeface="Times New Roman" panose="02020603050405020304" pitchFamily="18" charset="0"/>
                <a:ea typeface="宋体" panose="02010600030101010101" pitchFamily="2" charset="-122"/>
              </a:rPr>
              <a:t>将已经压缩成</a:t>
            </a:r>
            <a:r>
              <a:rPr lang="en-US" altLang="zh-CN" sz="1400" dirty="0">
                <a:latin typeface="Times New Roman" panose="02020603050405020304" pitchFamily="18" charset="0"/>
                <a:ea typeface="宋体" panose="02010600030101010101" pitchFamily="2" charset="-122"/>
              </a:rPr>
              <a:t>MP3</a:t>
            </a:r>
            <a:r>
              <a:rPr lang="zh-CN" altLang="en-US" sz="1400" dirty="0">
                <a:latin typeface="Times New Roman" panose="02020603050405020304" pitchFamily="18" charset="0"/>
                <a:ea typeface="宋体" panose="02010600030101010101" pitchFamily="2" charset="-122"/>
              </a:rPr>
              <a:t>、</a:t>
            </a:r>
            <a:r>
              <a:rPr lang="en-US" altLang="zh-CN" sz="1400" dirty="0">
                <a:latin typeface="Times New Roman" panose="02020603050405020304" pitchFamily="18" charset="0"/>
                <a:ea typeface="宋体" panose="02010600030101010101" pitchFamily="2" charset="-122"/>
              </a:rPr>
              <a:t>AAC</a:t>
            </a:r>
            <a:r>
              <a:rPr lang="zh-CN" altLang="en-US" sz="1400" dirty="0">
                <a:latin typeface="Times New Roman" panose="02020603050405020304" pitchFamily="18" charset="0"/>
                <a:ea typeface="宋体" panose="02010600030101010101" pitchFamily="2" charset="-122"/>
              </a:rPr>
              <a:t>等有损格式的载密音频重新恢复成无损的</a:t>
            </a:r>
            <a:r>
              <a:rPr lang="en-US" altLang="zh-CN" sz="1400" dirty="0">
                <a:latin typeface="Times New Roman" panose="02020603050405020304" pitchFamily="18" charset="0"/>
                <a:ea typeface="宋体" panose="02010600030101010101" pitchFamily="2" charset="-122"/>
              </a:rPr>
              <a:t>WAV</a:t>
            </a:r>
            <a:r>
              <a:rPr lang="zh-CN" altLang="en-US" sz="1400" dirty="0">
                <a:latin typeface="Times New Roman" panose="02020603050405020304" pitchFamily="18" charset="0"/>
                <a:ea typeface="宋体" panose="02010600030101010101" pitchFamily="2" charset="-122"/>
              </a:rPr>
              <a:t>格式，从而得到有损载密音频输出。这一步模拟的是接受方在接收到有损格式的载密音频时可进行的恢复操作。</a:t>
            </a:r>
            <a:endParaRPr lang="en-US" altLang="zh-CN" sz="1400" dirty="0">
              <a:latin typeface="Times New Roman" panose="02020603050405020304" pitchFamily="18" charset="0"/>
              <a:ea typeface="宋体" panose="02010600030101010101" pitchFamily="2" charset="-122"/>
            </a:endParaRPr>
          </a:p>
          <a:p>
            <a:pPr algn="just">
              <a:lnSpc>
                <a:spcPct val="150000"/>
              </a:lnSpc>
              <a:spcBef>
                <a:spcPts val="1600"/>
              </a:spcBef>
            </a:pPr>
            <a:r>
              <a:rPr lang="zh-CN" altLang="en-US" sz="1400" b="1" dirty="0">
                <a:latin typeface="黑体" panose="02010609060101010101" charset="-122"/>
                <a:ea typeface="黑体" panose="02010609060101010101" charset="-122"/>
              </a:rPr>
              <a:t>说明：</a:t>
            </a:r>
            <a:r>
              <a:rPr lang="zh-CN" altLang="en-US" sz="1400" dirty="0">
                <a:latin typeface="Times New Roman" panose="02020603050405020304" pitchFamily="18" charset="0"/>
                <a:ea typeface="宋体" panose="02010600030101010101" pitchFamily="2" charset="-122"/>
              </a:rPr>
              <a:t>在失真过程中损失的信息，在恢复过程中大部分是无法恢复的，所以即便已经将有损格式的载密音频还原回了</a:t>
            </a:r>
            <a:r>
              <a:rPr lang="en-US" altLang="zh-CN" sz="1400" dirty="0">
                <a:latin typeface="Times New Roman" panose="02020603050405020304" pitchFamily="18" charset="0"/>
                <a:ea typeface="宋体" panose="02010600030101010101" pitchFamily="2" charset="-122"/>
              </a:rPr>
              <a:t>WAV</a:t>
            </a:r>
            <a:r>
              <a:rPr lang="zh-CN" altLang="en-US" sz="1400" dirty="0">
                <a:latin typeface="Times New Roman" panose="02020603050405020304" pitchFamily="18" charset="0"/>
                <a:ea typeface="宋体" panose="02010600030101010101" pitchFamily="2" charset="-122"/>
              </a:rPr>
              <a:t>格式，依旧是有损载密音频。</a:t>
            </a:r>
          </a:p>
        </p:txBody>
      </p:sp>
      <p:pic>
        <p:nvPicPr>
          <p:cNvPr id="4" name="图片 3"/>
          <p:cNvPicPr>
            <a:picLocks noChangeAspect="1"/>
          </p:cNvPicPr>
          <p:nvPr/>
        </p:nvPicPr>
        <p:blipFill>
          <a:blip r:embed="rId3"/>
          <a:stretch>
            <a:fillRect/>
          </a:stretch>
        </p:blipFill>
        <p:spPr>
          <a:xfrm>
            <a:off x="554539" y="719467"/>
            <a:ext cx="1822051" cy="38848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训练策略</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sp>
        <p:nvSpPr>
          <p:cNvPr id="7" name="文本框 6"/>
          <p:cNvSpPr txBox="1"/>
          <p:nvPr/>
        </p:nvSpPr>
        <p:spPr>
          <a:xfrm>
            <a:off x="380924" y="743221"/>
            <a:ext cx="3429476" cy="3432543"/>
          </a:xfrm>
          <a:prstGeom prst="rect">
            <a:avLst/>
          </a:prstGeom>
          <a:noFill/>
        </p:spPr>
        <p:txBody>
          <a:bodyPr wrap="square" rtlCol="0">
            <a:spAutoFit/>
          </a:bodyPr>
          <a:lstStyle/>
          <a:p>
            <a:pPr algn="just">
              <a:lnSpc>
                <a:spcPct val="150000"/>
              </a:lnSpc>
              <a:spcBef>
                <a:spcPts val="600"/>
              </a:spcBef>
            </a:pPr>
            <a:r>
              <a:rPr lang="zh-CN" altLang="en-US" sz="1400" b="1" kern="100" dirty="0">
                <a:latin typeface="黑体" panose="02010609060101010101" charset="-122"/>
                <a:ea typeface="黑体" panose="02010609060101010101" charset="-122"/>
                <a:cs typeface="Times New Roman" panose="02020603050405020304" pitchFamily="18" charset="0"/>
              </a:rPr>
              <a:t>总体策略：</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en-US" altLang="zh-CN" sz="1200" b="1" kern="1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200" b="1" kern="100" dirty="0">
                <a:latin typeface="Times New Roman" panose="02020603050405020304" pitchFamily="18" charset="0"/>
                <a:ea typeface="宋体" panose="02010600030101010101" pitchFamily="2" charset="-122"/>
                <a:cs typeface="Times New Roman" panose="02020603050405020304" pitchFamily="18" charset="0"/>
              </a:rPr>
              <a:t>第一阶段：</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此策略会对编码器、解码器和鉴别器进行</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个</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epochs</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的预训练（根据经验</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50</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），此时失真层并不参与训练，即由编码器输出的载密不会经过失真层，而是直接传入解码器进行信息提取。</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1600"/>
              </a:spcBef>
            </a:pPr>
            <a:r>
              <a:rPr lang="en-US" altLang="zh-CN" sz="1200" b="1" kern="100"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sz="1200" b="1" kern="100" dirty="0">
                <a:latin typeface="Times New Roman" panose="02020603050405020304" pitchFamily="18" charset="0"/>
                <a:ea typeface="宋体" panose="02010600030101010101" pitchFamily="2" charset="-122"/>
                <a:cs typeface="Times New Roman" panose="02020603050405020304" pitchFamily="18" charset="0"/>
              </a:rPr>
              <a:t>第二阶段：</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此</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策略会在失真层的参与下，对编码器、解码器和鉴别器再进行</a:t>
            </a:r>
            <a:r>
              <a:rPr lang="en-US" altLang="zh-CN" sz="1200" kern="100" dirty="0">
                <a:effectLst/>
                <a:latin typeface="Times New Roman" panose="02020603050405020304" pitchFamily="18" charset="0"/>
                <a:ea typeface="宋体" panose="02010600030101010101" pitchFamily="2" charset="-122"/>
              </a:rPr>
              <a:t>M</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200" kern="100" dirty="0">
                <a:effectLst/>
                <a:latin typeface="Times New Roman" panose="02020603050405020304" pitchFamily="18" charset="0"/>
                <a:ea typeface="宋体" panose="02010600030101010101" pitchFamily="2" charset="-122"/>
              </a:rPr>
              <a:t>epochs</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的训练（根据经验</a:t>
            </a:r>
            <a:r>
              <a:rPr lang="en-US" altLang="zh-CN" sz="1200" kern="100" dirty="0">
                <a:effectLst/>
                <a:latin typeface="Times New Roman" panose="02020603050405020304" pitchFamily="18" charset="0"/>
                <a:ea typeface="宋体" panose="02010600030101010101" pitchFamily="2" charset="-122"/>
              </a:rPr>
              <a:t>M</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sz="1200" kern="100" dirty="0">
                <a:effectLst/>
                <a:latin typeface="Times New Roman" panose="02020603050405020304" pitchFamily="18" charset="0"/>
                <a:ea typeface="宋体" panose="02010600030101010101" pitchFamily="2" charset="-122"/>
              </a:rPr>
              <a:t>80</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），此时编码器输出的载密会先通过失真层经历格式转换压缩，再传入解码器进行解码。</a:t>
            </a:r>
            <a:endParaRPr lang="zh-CN" altLang="en-US" sz="1200" b="1" dirty="0">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8" name="文本框 7"/>
              <p:cNvSpPr txBox="1"/>
              <p:nvPr/>
            </p:nvSpPr>
            <p:spPr>
              <a:xfrm>
                <a:off x="4109861" y="743221"/>
                <a:ext cx="4680177" cy="3432543"/>
              </a:xfrm>
              <a:prstGeom prst="rect">
                <a:avLst/>
              </a:prstGeom>
              <a:noFill/>
            </p:spPr>
            <p:txBody>
              <a:bodyPr wrap="square" rtlCol="0">
                <a:spAutoFit/>
              </a:bodyPr>
              <a:lstStyle/>
              <a:p>
                <a:pPr algn="just">
                  <a:lnSpc>
                    <a:spcPct val="150000"/>
                  </a:lnSpc>
                  <a:spcBef>
                    <a:spcPts val="600"/>
                  </a:spcBef>
                </a:pPr>
                <a:r>
                  <a:rPr lang="zh-CN" altLang="en-US" sz="1400" b="1" kern="100" dirty="0">
                    <a:latin typeface="黑体" panose="02010609060101010101" charset="-122"/>
                    <a:ea typeface="黑体" panose="02010609060101010101" charset="-122"/>
                    <a:cs typeface="Times New Roman" panose="02020603050405020304" pitchFamily="18" charset="0"/>
                  </a:rPr>
                  <a:t>说明：</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en-US" altLang="zh-CN" sz="1200" b="1" kern="1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编码器和解码器将会进行联合训练，联合训练的损失函数用公式可表示为：</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1200" i="1" kern="100" smtClean="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2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m:oMathPara>
                </a14:m>
                <a:endParaRPr lang="en-US" altLang="zh-CN" sz="12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代表权重系数，</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分别表示</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前面</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提到过的编码损失、信息损失和对抗损失。</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1600"/>
                  </a:spcBef>
                </a:pPr>
                <a:r>
                  <a:rPr kumimoji="0" lang="en-US" altLang="zh-CN" sz="12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编码器和鉴别器的对抗训练是交替进行的，即在每一个</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batch</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中，首先</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会</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固定编码器的参数，由编码器生成载密传入鉴别器，鉴别器对载密进行判断并根据判断损失更新</a:t>
                </a: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自身网络</a:t>
                </a:r>
                <a:r>
                  <a:rPr kumimoji="0" lang="zh-CN"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参数。接着固定鉴别器参数，在编码器生成载密后对该载密进行判断，并将判断损失传递给编码器，更新编码器的网络参数。</a:t>
                </a:r>
              </a:p>
            </p:txBody>
          </p:sp>
        </mc:Choice>
        <mc:Fallback xmlns="">
          <p:sp>
            <p:nvSpPr>
              <p:cNvPr id="8" name="文本框 7"/>
              <p:cNvSpPr txBox="1">
                <a:spLocks noRot="1" noChangeAspect="1" noMove="1" noResize="1" noEditPoints="1" noAdjustHandles="1" noChangeArrowheads="1" noChangeShapeType="1" noTextEdit="1"/>
              </p:cNvSpPr>
              <p:nvPr/>
            </p:nvSpPr>
            <p:spPr>
              <a:xfrm>
                <a:off x="4109861" y="743221"/>
                <a:ext cx="4680177" cy="3432543"/>
              </a:xfrm>
              <a:prstGeom prst="rect">
                <a:avLst/>
              </a:prstGeom>
              <a:blipFill rotWithShape="1">
                <a:blip r:embed="rId3"/>
                <a:stretch>
                  <a:fillRect l="-3" t="-8" r="8"/>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2B850814-8D2C-429C-B808-5EC2A73A7303}"/>
              </a:ext>
            </a:extLst>
          </p:cNvPr>
          <p:cNvGrpSpPr/>
          <p:nvPr/>
        </p:nvGrpSpPr>
        <p:grpSpPr>
          <a:xfrm>
            <a:off x="817245" y="1795780"/>
            <a:ext cx="2814320" cy="1351915"/>
            <a:chOff x="817245" y="1795780"/>
            <a:chExt cx="2814320" cy="1351915"/>
          </a:xfrm>
        </p:grpSpPr>
        <p:sp>
          <p:nvSpPr>
            <p:cNvPr id="5" name="ïsḷíḑè"/>
            <p:cNvSpPr/>
            <p:nvPr>
              <p:custDataLst>
                <p:tags r:id="rId1"/>
              </p:custDataLst>
            </p:nvPr>
          </p:nvSpPr>
          <p:spPr>
            <a:xfrm>
              <a:off x="817245" y="2453640"/>
              <a:ext cx="2814320" cy="694055"/>
            </a:xfrm>
            <a:prstGeom prst="rect">
              <a:avLst/>
            </a:prstGeom>
          </p:spPr>
          <p:txBody>
            <a:bodyPr wrap="square" anchor="ctr" anchorCtr="1">
              <a:normAutofit fontScale="55000" lnSpcReduction="20000"/>
            </a:bodyPr>
            <a:lstStyle/>
            <a:p>
              <a:pPr algn="r"/>
              <a:r>
                <a:rPr lang="en-US" altLang="zh-CN" sz="5400" b="1" spc="300" dirty="0">
                  <a:solidFill>
                    <a:srgbClr val="202962"/>
                  </a:solidFill>
                </a:rPr>
                <a:t>CONTENTS</a:t>
              </a:r>
            </a:p>
          </p:txBody>
        </p:sp>
        <p:sp>
          <p:nvSpPr>
            <p:cNvPr id="20" name="ïsḷíḑè"/>
            <p:cNvSpPr/>
            <p:nvPr>
              <p:custDataLst>
                <p:tags r:id="rId2"/>
              </p:custDataLst>
            </p:nvPr>
          </p:nvSpPr>
          <p:spPr>
            <a:xfrm>
              <a:off x="817245" y="1795780"/>
              <a:ext cx="2814320" cy="694055"/>
            </a:xfrm>
            <a:prstGeom prst="rect">
              <a:avLst/>
            </a:prstGeom>
          </p:spPr>
          <p:txBody>
            <a:bodyPr wrap="square" anchor="ctr" anchorCtr="1">
              <a:normAutofit fontScale="82500" lnSpcReduction="20000"/>
            </a:bodyPr>
            <a:lstStyle/>
            <a:p>
              <a:pPr algn="ctr"/>
              <a:r>
                <a:rPr lang="zh-CN" altLang="en-US" sz="5400" b="1" spc="300" dirty="0">
                  <a:solidFill>
                    <a:srgbClr val="202962"/>
                  </a:solidFill>
                </a:rPr>
                <a:t>目录</a:t>
              </a:r>
              <a:endParaRPr lang="en-US" altLang="zh-CN" sz="5400" b="1" spc="300" dirty="0">
                <a:solidFill>
                  <a:srgbClr val="202962"/>
                </a:solidFill>
              </a:endParaRPr>
            </a:p>
          </p:txBody>
        </p:sp>
      </p:grpSp>
      <p:grpSp>
        <p:nvGrpSpPr>
          <p:cNvPr id="49" name="组合 48">
            <a:extLst>
              <a:ext uri="{FF2B5EF4-FFF2-40B4-BE49-F238E27FC236}">
                <a16:creationId xmlns:a16="http://schemas.microsoft.com/office/drawing/2014/main" id="{C079D8B7-481F-40DB-A503-4F1C2A33F333}"/>
              </a:ext>
            </a:extLst>
          </p:cNvPr>
          <p:cNvGrpSpPr/>
          <p:nvPr/>
        </p:nvGrpSpPr>
        <p:grpSpPr>
          <a:xfrm>
            <a:off x="5456941" y="1051629"/>
            <a:ext cx="2727668" cy="2804021"/>
            <a:chOff x="5401185" y="1152570"/>
            <a:chExt cx="2727668" cy="2804021"/>
          </a:xfrm>
        </p:grpSpPr>
        <p:grpSp>
          <p:nvGrpSpPr>
            <p:cNvPr id="26" name="组合 25">
              <a:extLst>
                <a:ext uri="{FF2B5EF4-FFF2-40B4-BE49-F238E27FC236}">
                  <a16:creationId xmlns:a16="http://schemas.microsoft.com/office/drawing/2014/main" id="{C13AC1A8-1A36-4D06-BB84-FBBC8069873F}"/>
                </a:ext>
              </a:extLst>
            </p:cNvPr>
            <p:cNvGrpSpPr/>
            <p:nvPr/>
          </p:nvGrpSpPr>
          <p:grpSpPr>
            <a:xfrm>
              <a:off x="5401185" y="1152570"/>
              <a:ext cx="2727668" cy="382304"/>
              <a:chOff x="4392000" y="1163720"/>
              <a:chExt cx="2727668" cy="382304"/>
            </a:xfrm>
          </p:grpSpPr>
          <p:sp>
            <p:nvSpPr>
              <p:cNvPr id="12" name="文本框 11"/>
              <p:cNvSpPr txBox="1"/>
              <p:nvPr/>
            </p:nvSpPr>
            <p:spPr>
              <a:xfrm>
                <a:off x="4884248" y="1163720"/>
                <a:ext cx="223542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选题背景</a:t>
                </a:r>
              </a:p>
            </p:txBody>
          </p:sp>
          <p:sp>
            <p:nvSpPr>
              <p:cNvPr id="24" name="矩形 23">
                <a:extLst>
                  <a:ext uri="{FF2B5EF4-FFF2-40B4-BE49-F238E27FC236}">
                    <a16:creationId xmlns:a16="http://schemas.microsoft.com/office/drawing/2014/main" id="{28FD41D6-96A2-4D61-8DDF-9A6CDAA86AAC}"/>
                  </a:ext>
                </a:extLst>
              </p:cNvPr>
              <p:cNvSpPr/>
              <p:nvPr/>
            </p:nvSpPr>
            <p:spPr>
              <a:xfrm>
                <a:off x="4392000" y="118602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1</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2C625D0-3C0B-4D52-B8EE-F1C9B91B3B02}"/>
                  </a:ext>
                </a:extLst>
              </p:cNvPr>
              <p:cNvCxnSpPr>
                <a:cxnSpLocks/>
              </p:cNvCxnSpPr>
              <p:nvPr/>
            </p:nvCxnSpPr>
            <p:spPr>
              <a:xfrm>
                <a:off x="4884249" y="1532020"/>
                <a:ext cx="2235419"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D07A325D-BF32-4A40-94AD-F0AE1D05DBD1}"/>
                </a:ext>
              </a:extLst>
            </p:cNvPr>
            <p:cNvGrpSpPr/>
            <p:nvPr/>
          </p:nvGrpSpPr>
          <p:grpSpPr>
            <a:xfrm>
              <a:off x="5401185" y="1751775"/>
              <a:ext cx="2727668" cy="382304"/>
              <a:chOff x="4392000" y="1163720"/>
              <a:chExt cx="2727668" cy="382304"/>
            </a:xfrm>
          </p:grpSpPr>
          <p:sp>
            <p:nvSpPr>
              <p:cNvPr id="31" name="文本框 30">
                <a:extLst>
                  <a:ext uri="{FF2B5EF4-FFF2-40B4-BE49-F238E27FC236}">
                    <a16:creationId xmlns:a16="http://schemas.microsoft.com/office/drawing/2014/main" id="{1DFC3AC0-03BE-4D0B-9870-D8849750C1C4}"/>
                  </a:ext>
                </a:extLst>
              </p:cNvPr>
              <p:cNvSpPr txBox="1"/>
              <p:nvPr/>
            </p:nvSpPr>
            <p:spPr>
              <a:xfrm>
                <a:off x="4884248" y="1163720"/>
                <a:ext cx="223542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算法实现</a:t>
                </a:r>
              </a:p>
            </p:txBody>
          </p:sp>
          <p:sp>
            <p:nvSpPr>
              <p:cNvPr id="34" name="矩形 33">
                <a:extLst>
                  <a:ext uri="{FF2B5EF4-FFF2-40B4-BE49-F238E27FC236}">
                    <a16:creationId xmlns:a16="http://schemas.microsoft.com/office/drawing/2014/main" id="{D3A321C7-232B-4244-BAD6-9D20B0B5309A}"/>
                  </a:ext>
                </a:extLst>
              </p:cNvPr>
              <p:cNvSpPr/>
              <p:nvPr/>
            </p:nvSpPr>
            <p:spPr>
              <a:xfrm>
                <a:off x="4392000" y="118602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2</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8B8DEF5F-C732-4CA2-AE35-B860A8D27F29}"/>
                  </a:ext>
                </a:extLst>
              </p:cNvPr>
              <p:cNvCxnSpPr>
                <a:cxnSpLocks/>
              </p:cNvCxnSpPr>
              <p:nvPr/>
            </p:nvCxnSpPr>
            <p:spPr>
              <a:xfrm>
                <a:off x="4884249" y="1532020"/>
                <a:ext cx="2235419"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E484FC9D-DCE8-4B22-A1D3-4A28BCFB173D}"/>
                </a:ext>
              </a:extLst>
            </p:cNvPr>
            <p:cNvGrpSpPr/>
            <p:nvPr/>
          </p:nvGrpSpPr>
          <p:grpSpPr>
            <a:xfrm>
              <a:off x="5401185" y="2359280"/>
              <a:ext cx="2727668" cy="382304"/>
              <a:chOff x="4392000" y="1163720"/>
              <a:chExt cx="2727668" cy="382304"/>
            </a:xfrm>
          </p:grpSpPr>
          <p:sp>
            <p:nvSpPr>
              <p:cNvPr id="37" name="文本框 36">
                <a:extLst>
                  <a:ext uri="{FF2B5EF4-FFF2-40B4-BE49-F238E27FC236}">
                    <a16:creationId xmlns:a16="http://schemas.microsoft.com/office/drawing/2014/main" id="{ECB3066A-639E-4695-9B50-B7934383939F}"/>
                  </a:ext>
                </a:extLst>
              </p:cNvPr>
              <p:cNvSpPr txBox="1"/>
              <p:nvPr/>
            </p:nvSpPr>
            <p:spPr>
              <a:xfrm>
                <a:off x="4884248" y="1163720"/>
                <a:ext cx="223542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实验结果分析</a:t>
                </a:r>
              </a:p>
            </p:txBody>
          </p:sp>
          <p:sp>
            <p:nvSpPr>
              <p:cNvPr id="38" name="矩形 37">
                <a:extLst>
                  <a:ext uri="{FF2B5EF4-FFF2-40B4-BE49-F238E27FC236}">
                    <a16:creationId xmlns:a16="http://schemas.microsoft.com/office/drawing/2014/main" id="{0060FEA1-68F9-4B17-B17E-DF0586801E25}"/>
                  </a:ext>
                </a:extLst>
              </p:cNvPr>
              <p:cNvSpPr/>
              <p:nvPr/>
            </p:nvSpPr>
            <p:spPr>
              <a:xfrm>
                <a:off x="4392000" y="118602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3</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39" name="直接连接符 38">
                <a:extLst>
                  <a:ext uri="{FF2B5EF4-FFF2-40B4-BE49-F238E27FC236}">
                    <a16:creationId xmlns:a16="http://schemas.microsoft.com/office/drawing/2014/main" id="{79344F2A-D6E3-439A-B739-13F417227856}"/>
                  </a:ext>
                </a:extLst>
              </p:cNvPr>
              <p:cNvCxnSpPr>
                <a:cxnSpLocks/>
              </p:cNvCxnSpPr>
              <p:nvPr/>
            </p:nvCxnSpPr>
            <p:spPr>
              <a:xfrm>
                <a:off x="4884249" y="1532020"/>
                <a:ext cx="2235419"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F34219D4-99D4-4A4A-BBA3-BB1416EB2DEA}"/>
                </a:ext>
              </a:extLst>
            </p:cNvPr>
            <p:cNvGrpSpPr/>
            <p:nvPr/>
          </p:nvGrpSpPr>
          <p:grpSpPr>
            <a:xfrm>
              <a:off x="5401185" y="2966784"/>
              <a:ext cx="2727668" cy="382304"/>
              <a:chOff x="4392000" y="1163720"/>
              <a:chExt cx="2727668" cy="382304"/>
            </a:xfrm>
          </p:grpSpPr>
          <p:sp>
            <p:nvSpPr>
              <p:cNvPr id="41" name="文本框 40">
                <a:extLst>
                  <a:ext uri="{FF2B5EF4-FFF2-40B4-BE49-F238E27FC236}">
                    <a16:creationId xmlns:a16="http://schemas.microsoft.com/office/drawing/2014/main" id="{65C7C9CC-8833-43B5-BCEB-4FC9918502A8}"/>
                  </a:ext>
                </a:extLst>
              </p:cNvPr>
              <p:cNvSpPr txBox="1"/>
              <p:nvPr/>
            </p:nvSpPr>
            <p:spPr>
              <a:xfrm>
                <a:off x="4884248" y="1163720"/>
                <a:ext cx="223542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可视化展示</a:t>
                </a:r>
              </a:p>
            </p:txBody>
          </p:sp>
          <p:sp>
            <p:nvSpPr>
              <p:cNvPr id="42" name="矩形 41">
                <a:extLst>
                  <a:ext uri="{FF2B5EF4-FFF2-40B4-BE49-F238E27FC236}">
                    <a16:creationId xmlns:a16="http://schemas.microsoft.com/office/drawing/2014/main" id="{889FAE5E-9EEC-4187-A821-2F9128FFF7FC}"/>
                  </a:ext>
                </a:extLst>
              </p:cNvPr>
              <p:cNvSpPr/>
              <p:nvPr/>
            </p:nvSpPr>
            <p:spPr>
              <a:xfrm>
                <a:off x="4392000" y="118602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4</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43" name="直接连接符 42">
                <a:extLst>
                  <a:ext uri="{FF2B5EF4-FFF2-40B4-BE49-F238E27FC236}">
                    <a16:creationId xmlns:a16="http://schemas.microsoft.com/office/drawing/2014/main" id="{62BD1576-291A-4E85-8BF7-4E8B676ADF27}"/>
                  </a:ext>
                </a:extLst>
              </p:cNvPr>
              <p:cNvCxnSpPr>
                <a:cxnSpLocks/>
              </p:cNvCxnSpPr>
              <p:nvPr/>
            </p:nvCxnSpPr>
            <p:spPr>
              <a:xfrm>
                <a:off x="4884249" y="1532020"/>
                <a:ext cx="2235419"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FFF37C0C-DADB-4C84-B4E6-5821A6CF5603}"/>
                </a:ext>
              </a:extLst>
            </p:cNvPr>
            <p:cNvGrpSpPr/>
            <p:nvPr/>
          </p:nvGrpSpPr>
          <p:grpSpPr>
            <a:xfrm>
              <a:off x="5401185" y="3574287"/>
              <a:ext cx="2727668" cy="382304"/>
              <a:chOff x="4392000" y="1163720"/>
              <a:chExt cx="2727668" cy="382304"/>
            </a:xfrm>
          </p:grpSpPr>
          <p:sp>
            <p:nvSpPr>
              <p:cNvPr id="45" name="文本框 44">
                <a:extLst>
                  <a:ext uri="{FF2B5EF4-FFF2-40B4-BE49-F238E27FC236}">
                    <a16:creationId xmlns:a16="http://schemas.microsoft.com/office/drawing/2014/main" id="{5D14AA87-81D0-4F6C-AF2E-98E62C68BFC8}"/>
                  </a:ext>
                </a:extLst>
              </p:cNvPr>
              <p:cNvSpPr txBox="1"/>
              <p:nvPr/>
            </p:nvSpPr>
            <p:spPr>
              <a:xfrm>
                <a:off x="4884248" y="1163720"/>
                <a:ext cx="2235420" cy="338554"/>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总结与展望</a:t>
                </a:r>
              </a:p>
            </p:txBody>
          </p:sp>
          <p:sp>
            <p:nvSpPr>
              <p:cNvPr id="46" name="矩形 45">
                <a:extLst>
                  <a:ext uri="{FF2B5EF4-FFF2-40B4-BE49-F238E27FC236}">
                    <a16:creationId xmlns:a16="http://schemas.microsoft.com/office/drawing/2014/main" id="{C60F6668-1D75-4727-9F0F-613A2E7A6275}"/>
                  </a:ext>
                </a:extLst>
              </p:cNvPr>
              <p:cNvSpPr/>
              <p:nvPr/>
            </p:nvSpPr>
            <p:spPr>
              <a:xfrm>
                <a:off x="4392000" y="1186024"/>
                <a:ext cx="360000" cy="3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5</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47" name="直接连接符 46">
                <a:extLst>
                  <a:ext uri="{FF2B5EF4-FFF2-40B4-BE49-F238E27FC236}">
                    <a16:creationId xmlns:a16="http://schemas.microsoft.com/office/drawing/2014/main" id="{9461DBC3-16C7-4D70-BFF7-C1BD9F871265}"/>
                  </a:ext>
                </a:extLst>
              </p:cNvPr>
              <p:cNvCxnSpPr>
                <a:cxnSpLocks/>
              </p:cNvCxnSpPr>
              <p:nvPr/>
            </p:nvCxnSpPr>
            <p:spPr>
              <a:xfrm>
                <a:off x="4884249" y="1532020"/>
                <a:ext cx="2235419" cy="0"/>
              </a:xfrm>
              <a:prstGeom prst="line">
                <a:avLst/>
              </a:prstGeom>
              <a:ln w="12700">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pSp>
      </p:grpSp>
      <p:cxnSp>
        <p:nvCxnSpPr>
          <p:cNvPr id="29" name="直接连接符 28">
            <a:extLst>
              <a:ext uri="{FF2B5EF4-FFF2-40B4-BE49-F238E27FC236}">
                <a16:creationId xmlns:a16="http://schemas.microsoft.com/office/drawing/2014/main" id="{BB173195-6309-46D1-954B-5E8E9B77ABA2}"/>
              </a:ext>
            </a:extLst>
          </p:cNvPr>
          <p:cNvCxnSpPr/>
          <p:nvPr/>
        </p:nvCxnSpPr>
        <p:spPr>
          <a:xfrm>
            <a:off x="4365703" y="414194"/>
            <a:ext cx="0" cy="393638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32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CAF93469-A4A5-4E23-853C-0A0703BE09E2}"/>
              </a:ext>
            </a:extLst>
          </p:cNvPr>
          <p:cNvGrpSpPr/>
          <p:nvPr/>
        </p:nvGrpSpPr>
        <p:grpSpPr>
          <a:xfrm>
            <a:off x="2156604" y="1282390"/>
            <a:ext cx="4566485" cy="2146624"/>
            <a:chOff x="2156604" y="1282390"/>
            <a:chExt cx="4566485" cy="2146624"/>
          </a:xfrm>
        </p:grpSpPr>
        <p:sp>
          <p:nvSpPr>
            <p:cNvPr id="12" name="文本框 11"/>
            <p:cNvSpPr txBox="1"/>
            <p:nvPr/>
          </p:nvSpPr>
          <p:spPr>
            <a:xfrm>
              <a:off x="2255110" y="1490022"/>
              <a:ext cx="4320000" cy="1938992"/>
            </a:xfrm>
            <a:prstGeom prst="rect">
              <a:avLst/>
            </a:prstGeom>
            <a:noFill/>
          </p:spPr>
          <p:txBody>
            <a:bodyPr wrap="square" rtlCol="0">
              <a:spAutoFit/>
            </a:bodyPr>
            <a:lstStyle/>
            <a:p>
              <a:pPr algn="ct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PART 03</a:t>
              </a:r>
            </a:p>
            <a:p>
              <a:pPr algn="ctr"/>
              <a:r>
                <a:rPr lang="zh-CN" altLang="en-US" sz="4400" dirty="0">
                  <a:latin typeface="黑体" panose="02010609060101010101" pitchFamily="49" charset="-122"/>
                  <a:ea typeface="黑体" panose="02010609060101010101" pitchFamily="49" charset="-122"/>
                </a:rPr>
                <a:t>实验结果分析</a:t>
              </a:r>
            </a:p>
          </p:txBody>
        </p:sp>
        <p:cxnSp>
          <p:nvCxnSpPr>
            <p:cNvPr id="10" name="直接连接符 9">
              <a:extLst>
                <a:ext uri="{FF2B5EF4-FFF2-40B4-BE49-F238E27FC236}">
                  <a16:creationId xmlns:a16="http://schemas.microsoft.com/office/drawing/2014/main" id="{53739433-4F45-4845-81B2-14BF62D54887}"/>
                </a:ext>
              </a:extLst>
            </p:cNvPr>
            <p:cNvCxnSpPr>
              <a:cxnSpLocks/>
            </p:cNvCxnSpPr>
            <p:nvPr/>
          </p:nvCxnSpPr>
          <p:spPr>
            <a:xfrm>
              <a:off x="2609385" y="2812133"/>
              <a:ext cx="365202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1579A9-FADE-43D5-ADE5-1FC283DB57E7}"/>
                </a:ext>
              </a:extLst>
            </p:cNvPr>
            <p:cNvSpPr txBox="1"/>
            <p:nvPr/>
          </p:nvSpPr>
          <p:spPr>
            <a:xfrm>
              <a:off x="3389971" y="3027556"/>
              <a:ext cx="184731" cy="369332"/>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48479007-F39F-4A17-B540-724D47F6F8D3}"/>
                </a:ext>
              </a:extLst>
            </p:cNvPr>
            <p:cNvSpPr txBox="1"/>
            <p:nvPr/>
          </p:nvSpPr>
          <p:spPr>
            <a:xfrm>
              <a:off x="2609385" y="2810764"/>
              <a:ext cx="3652025" cy="369332"/>
            </a:xfrm>
            <a:prstGeom prst="rect">
              <a:avLst/>
            </a:prstGeom>
            <a:noFill/>
          </p:spPr>
          <p:txBody>
            <a:bodyPr wrap="square" rtlCol="0">
              <a:spAutoFit/>
            </a:bodyPr>
            <a:lstStyle/>
            <a:p>
              <a:pPr algn="ctr"/>
              <a:r>
                <a:rPr lang="en-US" altLang="zh-CN" b="1" dirty="0">
                  <a:solidFill>
                    <a:schemeClr val="bg1">
                      <a:lumMod val="65000"/>
                    </a:schemeClr>
                  </a:solidFill>
                  <a:latin typeface="Times New Roman" panose="02020603050405020304" pitchFamily="18" charset="0"/>
                  <a:cs typeface="Times New Roman" panose="02020603050405020304" pitchFamily="18" charset="0"/>
                </a:rPr>
                <a:t>Analysis of Experimental Results</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DB4047-1AF7-4FF2-B830-0DC68D54FCE4}"/>
                </a:ext>
              </a:extLst>
            </p:cNvPr>
            <p:cNvSpPr/>
            <p:nvPr/>
          </p:nvSpPr>
          <p:spPr>
            <a:xfrm>
              <a:off x="2156604" y="1282390"/>
              <a:ext cx="4566485" cy="21144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9703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实验设置</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mc:AlternateContent xmlns:mc="http://schemas.openxmlformats.org/markup-compatibility/2006" xmlns:a14="http://schemas.microsoft.com/office/drawing/2010/main">
        <mc:Choice Requires="a14">
          <p:sp>
            <p:nvSpPr>
              <p:cNvPr id="5" name="文本框 4"/>
              <p:cNvSpPr txBox="1"/>
              <p:nvPr/>
            </p:nvSpPr>
            <p:spPr>
              <a:xfrm>
                <a:off x="355045" y="574905"/>
                <a:ext cx="2962444" cy="3986541"/>
              </a:xfrm>
              <a:prstGeom prst="rect">
                <a:avLst/>
              </a:prstGeom>
              <a:noFill/>
            </p:spPr>
            <p:txBody>
              <a:bodyPr wrap="square" rtlCol="0">
                <a:spAutoFit/>
              </a:bodyPr>
              <a:lstStyle/>
              <a:p>
                <a:pPr algn="just">
                  <a:lnSpc>
                    <a:spcPct val="150000"/>
                  </a:lnSpc>
                  <a:spcBef>
                    <a:spcPts val="600"/>
                  </a:spcBef>
                </a:pPr>
                <a:r>
                  <a:rPr lang="zh-CN" altLang="en-US" sz="1400" b="1" kern="100" dirty="0">
                    <a:latin typeface="黑体" panose="02010609060101010101" charset="-122"/>
                    <a:ea typeface="黑体" panose="02010609060101010101" charset="-122"/>
                    <a:cs typeface="Times New Roman" panose="02020603050405020304" pitchFamily="18" charset="0"/>
                  </a:rPr>
                  <a:t>实验概述：</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en-US" altLang="zh-CN" sz="1200" b="1" kern="100"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本实验将从保真度和鲁棒性两个角度展示本课题提出的音频隐写算法在格式转换攻击下的有效性。</a:t>
                </a:r>
                <a:r>
                  <a:rPr lang="zh-CN" altLang="en-US" sz="1200" b="1" kern="100" dirty="0">
                    <a:latin typeface="Times New Roman" panose="02020603050405020304" pitchFamily="18" charset="0"/>
                    <a:ea typeface="宋体" panose="02010600030101010101" pitchFamily="2" charset="-122"/>
                    <a:cs typeface="Times New Roman" panose="02020603050405020304" pitchFamily="18" charset="0"/>
                  </a:rPr>
                  <a:t>保真度</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要求在嵌入秘密信息后音频仍然能够正常使用；</a:t>
                </a:r>
                <a:r>
                  <a:rPr lang="zh-CN" altLang="en-US" sz="1200" b="1" kern="100" dirty="0">
                    <a:latin typeface="Times New Roman" panose="02020603050405020304" pitchFamily="18" charset="0"/>
                    <a:ea typeface="宋体" panose="02010600030101010101" pitchFamily="2" charset="-122"/>
                    <a:cs typeface="Times New Roman" panose="02020603050405020304" pitchFamily="18" charset="0"/>
                  </a:rPr>
                  <a:t>鲁棒性</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要求隐写后的音频在受到某种程度的损失后仍然能够无损的提取出隐写的信息。</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1600"/>
                  </a:spcBef>
                </a:pPr>
                <a:r>
                  <a:rPr lang="en-US" altLang="zh-CN" sz="1200" b="1" dirty="0">
                    <a:latin typeface="Times New Roman" panose="02020603050405020304" pitchFamily="18" charset="0"/>
                    <a:ea typeface="宋体" panose="02010600030101010101" pitchFamily="2" charset="-122"/>
                  </a:rPr>
                  <a:t>2. </a:t>
                </a:r>
                <a:r>
                  <a:rPr lang="zh-CN" altLang="en-US" sz="1200" dirty="0">
                    <a:latin typeface="Times New Roman" panose="02020603050405020304" pitchFamily="18" charset="0"/>
                    <a:ea typeface="宋体" panose="02010600030101010101" pitchFamily="2" charset="-122"/>
                  </a:rPr>
                  <a:t>在实验中，选取</a:t>
                </a:r>
                <a:r>
                  <a:rPr lang="en-US" altLang="zh-CN" sz="1200" dirty="0">
                    <a:latin typeface="Times New Roman" panose="02020603050405020304" pitchFamily="18" charset="0"/>
                    <a:ea typeface="宋体" panose="02010600030101010101" pitchFamily="2" charset="-122"/>
                  </a:rPr>
                  <a:t>10000</a:t>
                </a:r>
                <a:r>
                  <a:rPr lang="zh-CN" altLang="en-US" sz="1200" dirty="0">
                    <a:latin typeface="Times New Roman" panose="02020603050405020304" pitchFamily="18" charset="0"/>
                    <a:ea typeface="宋体" panose="02010600030101010101" pitchFamily="2" charset="-122"/>
                  </a:rPr>
                  <a:t>个音频作为训练集，</a:t>
                </a:r>
                <a:r>
                  <a:rPr lang="en-US" altLang="zh-CN" sz="1200" dirty="0">
                    <a:latin typeface="Times New Roman" panose="02020603050405020304" pitchFamily="18" charset="0"/>
                    <a:ea typeface="宋体" panose="02010600030101010101" pitchFamily="2" charset="-122"/>
                  </a:rPr>
                  <a:t>500</a:t>
                </a:r>
                <a:r>
                  <a:rPr lang="zh-CN" altLang="en-US" sz="1200" dirty="0">
                    <a:latin typeface="Times New Roman" panose="02020603050405020304" pitchFamily="18" charset="0"/>
                    <a:ea typeface="宋体" panose="02010600030101010101" pitchFamily="2" charset="-122"/>
                  </a:rPr>
                  <a:t>个音频作为验证集，</a:t>
                </a:r>
                <a:r>
                  <a:rPr lang="en-US" altLang="zh-CN" sz="1200" dirty="0">
                    <a:latin typeface="Times New Roman" panose="02020603050405020304" pitchFamily="18" charset="0"/>
                    <a:ea typeface="宋体" panose="02010600030101010101" pitchFamily="2" charset="-122"/>
                  </a:rPr>
                  <a:t>2000</a:t>
                </a:r>
                <a:r>
                  <a:rPr lang="zh-CN" altLang="en-US" sz="1200" dirty="0">
                    <a:latin typeface="Times New Roman" panose="02020603050405020304" pitchFamily="18" charset="0"/>
                    <a:ea typeface="宋体" panose="02010600030101010101" pitchFamily="2" charset="-122"/>
                  </a:rPr>
                  <a:t>个音频作为测试集（每个音频均有</a:t>
                </a:r>
                <a:r>
                  <a:rPr lang="en-US" altLang="zh-CN" sz="1200" dirty="0">
                    <a:latin typeface="Times New Roman" panose="02020603050405020304" pitchFamily="18" charset="0"/>
                    <a:ea typeface="宋体" panose="02010600030101010101" pitchFamily="2" charset="-122"/>
                  </a:rPr>
                  <a:t>524288</a:t>
                </a:r>
                <a:r>
                  <a:rPr lang="zh-CN" altLang="en-US" sz="1200" dirty="0">
                    <a:latin typeface="Times New Roman" panose="02020603050405020304" pitchFamily="18" charset="0"/>
                    <a:ea typeface="宋体" panose="02010600030101010101" pitchFamily="2" charset="-122"/>
                  </a:rPr>
                  <a:t>个采样点，时常约</a:t>
                </a:r>
                <a:r>
                  <a:rPr lang="en-US" altLang="zh-CN" sz="1200" dirty="0">
                    <a:latin typeface="Times New Roman" panose="02020603050405020304" pitchFamily="18" charset="0"/>
                    <a:ea typeface="宋体" panose="02010600030101010101" pitchFamily="2" charset="-122"/>
                  </a:rPr>
                  <a:t>12s</a:t>
                </a:r>
                <a:r>
                  <a:rPr lang="zh-CN" altLang="en-US" sz="1200" dirty="0">
                    <a:latin typeface="Times New Roman" panose="02020603050405020304" pitchFamily="18" charset="0"/>
                    <a:ea typeface="宋体" panose="02010600030101010101" pitchFamily="2" charset="-122"/>
                  </a:rPr>
                  <a:t>，采样频率</a:t>
                </a:r>
                <a:r>
                  <a:rPr lang="en-US" altLang="zh-CN" sz="1200" dirty="0">
                    <a:latin typeface="Times New Roman" panose="02020603050405020304" pitchFamily="18" charset="0"/>
                    <a:ea typeface="宋体" panose="02010600030101010101" pitchFamily="2" charset="-122"/>
                  </a:rPr>
                  <a:t>44.1kHz</a:t>
                </a:r>
                <a:r>
                  <a:rPr lang="zh-CN" altLang="en-US" sz="1200" dirty="0">
                    <a:latin typeface="Times New Roman" panose="02020603050405020304" pitchFamily="18" charset="0"/>
                    <a:ea typeface="宋体" panose="02010600030101010101" pitchFamily="2" charset="-122"/>
                  </a:rPr>
                  <a:t>，比特率</a:t>
                </a:r>
                <a:r>
                  <a:rPr lang="en-US" altLang="zh-CN" sz="1200" dirty="0">
                    <a:latin typeface="Times New Roman" panose="02020603050405020304" pitchFamily="18" charset="0"/>
                    <a:ea typeface="宋体" panose="02010600030101010101" pitchFamily="2" charset="-122"/>
                  </a:rPr>
                  <a:t>1.35Mbps</a:t>
                </a:r>
                <a:r>
                  <a:rPr lang="zh-CN" altLang="en-US" sz="1200" dirty="0">
                    <a:latin typeface="Times New Roman" panose="02020603050405020304" pitchFamily="18" charset="0"/>
                    <a:ea typeface="宋体" panose="02010600030101010101" pitchFamily="2" charset="-122"/>
                  </a:rPr>
                  <a:t>）。联合训练的</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权重参数</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的值分别设置为</a:t>
                </a:r>
                <a:r>
                  <a:rPr lang="en-US" altLang="zh-CN" sz="1200" kern="100" dirty="0">
                    <a:effectLst/>
                    <a:latin typeface="Times New Roman" panose="02020603050405020304" pitchFamily="18" charset="0"/>
                    <a:ea typeface="宋体" panose="02010600030101010101" pitchFamily="2" charset="-122"/>
                  </a:rPr>
                  <a:t>150</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effectLst/>
                    <a:latin typeface="Times New Roman" panose="02020603050405020304" pitchFamily="18" charset="0"/>
                    <a:ea typeface="宋体" panose="02010600030101010101" pitchFamily="2" charset="-122"/>
                  </a:rPr>
                  <a:t>1</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kern="100" dirty="0">
                    <a:effectLst/>
                    <a:latin typeface="Times New Roman" panose="02020603050405020304" pitchFamily="18" charset="0"/>
                    <a:ea typeface="宋体" panose="02010600030101010101" pitchFamily="2" charset="-122"/>
                  </a:rPr>
                  <a:t>0.01</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latin typeface="Times New Roman" panose="02020603050405020304" pitchFamily="18" charset="0"/>
                  <a:ea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55045" y="574905"/>
                <a:ext cx="2962444" cy="3986541"/>
              </a:xfrm>
              <a:prstGeom prst="rect">
                <a:avLst/>
              </a:prstGeom>
              <a:blipFill rotWithShape="1">
                <a:blip r:embed="rId3"/>
                <a:stretch>
                  <a:fillRect l="-3" t="-6" r="8"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674853" y="574905"/>
                <a:ext cx="5201728" cy="3955763"/>
              </a:xfrm>
              <a:prstGeom prst="rect">
                <a:avLst/>
              </a:prstGeom>
              <a:noFill/>
            </p:spPr>
            <p:txBody>
              <a:bodyPr wrap="square" rtlCol="0">
                <a:spAutoFit/>
              </a:bodyPr>
              <a:lstStyle/>
              <a:p>
                <a:pPr algn="just">
                  <a:lnSpc>
                    <a:spcPct val="150000"/>
                  </a:lnSpc>
                  <a:spcBef>
                    <a:spcPts val="600"/>
                  </a:spcBef>
                </a:pPr>
                <a:r>
                  <a:rPr lang="zh-CN" altLang="en-US" sz="1400" b="1" kern="100" dirty="0">
                    <a:latin typeface="黑体" panose="02010609060101010101" charset="-122"/>
                    <a:ea typeface="黑体" panose="02010609060101010101" charset="-122"/>
                    <a:cs typeface="Times New Roman" panose="02020603050405020304" pitchFamily="18" charset="0"/>
                  </a:rPr>
                  <a:t>实验指标：</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保真度：</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本实验使用信噪（</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SNR</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）比来测量隐写后载密音频的保真度（隐写信噪比），用公式可表示为：</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ts val="3700"/>
                  </a:lnSpc>
                  <a:spcBef>
                    <a:spcPts val="600"/>
                  </a:spcBef>
                </a:pPr>
                <a14:m>
                  <m:oMathPara xmlns:m="http://schemas.openxmlformats.org/officeDocument/2006/math">
                    <m:oMathParaPr>
                      <m:jc m:val="centerGroup"/>
                    </m:oMathParaPr>
                    <m:oMath xmlns:m="http://schemas.openxmlformats.org/officeDocument/2006/math">
                      <m:r>
                        <a:rPr lang="en-US" altLang="zh-CN" sz="1200" i="1" kern="100" smtClean="0">
                          <a:effectLst/>
                          <a:latin typeface="Cambria Math" panose="02040503050406030204" pitchFamily="18" charset="0"/>
                          <a:ea typeface="宋体" panose="02010600030101010101" pitchFamily="2" charset="-122"/>
                          <a:cs typeface="Times New Roman" panose="02020603050405020304" pitchFamily="18" charset="0"/>
                        </a:rPr>
                        <m:t>𝑆𝑁𝑅</m:t>
                      </m:r>
                      <m:r>
                        <a:rPr lang="en-US" altLang="zh-CN" sz="1200" i="1" kern="100" smtClean="0">
                          <a:effectLst/>
                          <a:latin typeface="Cambria Math" panose="02040503050406030204" pitchFamily="18" charset="0"/>
                          <a:ea typeface="宋体" panose="02010600030101010101" pitchFamily="2" charset="-122"/>
                          <a:cs typeface="Times New Roman" panose="02020603050405020304" pitchFamily="18" charset="0"/>
                        </a:rPr>
                        <m:t>=10·</m:t>
                      </m:r>
                      <m:func>
                        <m:funcPr>
                          <m:ctrlPr>
                            <a:rPr lang="zh-CN" altLang="zh-CN" sz="1200" i="1">
                              <a:effectLst/>
                              <a:latin typeface="Cambria Math" panose="02040503050406030204" pitchFamily="18" charset="0"/>
                              <a:ea typeface="Cambria Math" panose="02040503050406030204" pitchFamily="18" charset="0"/>
                            </a:rPr>
                          </m:ctrlPr>
                        </m:funcPr>
                        <m:fName>
                          <m:r>
                            <m:rPr>
                              <m:sty m:val="p"/>
                            </m:rPr>
                            <a:rPr lang="en-US" altLang="zh-CN" sz="1200" kern="100">
                              <a:effectLst/>
                              <a:latin typeface="Cambria Math" panose="02040503050406030204" pitchFamily="18" charset="0"/>
                              <a:ea typeface="宋体" panose="02010600030101010101" pitchFamily="2" charset="-122"/>
                              <a:cs typeface="Times New Roman" panose="02020603050405020304" pitchFamily="18" charset="0"/>
                            </a:rPr>
                            <m:t>log</m:t>
                          </m:r>
                        </m:fName>
                        <m:e>
                          <m:d>
                            <m:dPr>
                              <m:ctrlPr>
                                <a:rPr lang="zh-CN" altLang="zh-CN" sz="1200" i="1">
                                  <a:effectLst/>
                                  <a:latin typeface="Cambria Math" panose="02040503050406030204" pitchFamily="18" charset="0"/>
                                  <a:ea typeface="Cambria Math" panose="02040503050406030204" pitchFamily="18" charset="0"/>
                                </a:rPr>
                              </m:ctrlPr>
                            </m:dPr>
                            <m:e>
                              <m:f>
                                <m:fPr>
                                  <m:ctrlPr>
                                    <a:rPr lang="zh-CN" altLang="zh-CN" sz="1200" i="1">
                                      <a:effectLst/>
                                      <a:latin typeface="Cambria Math" panose="02040503050406030204" pitchFamily="18" charset="0"/>
                                      <a:ea typeface="Cambria Math" panose="02040503050406030204" pitchFamily="18" charset="0"/>
                                    </a:rPr>
                                  </m:ctrlPr>
                                </m:fPr>
                                <m:num>
                                  <m:nary>
                                    <m:naryPr>
                                      <m:chr m:val="∑"/>
                                      <m:limLoc m:val="undOvr"/>
                                      <m:ctrlPr>
                                        <a:rPr lang="zh-CN" altLang="zh-CN" sz="1200" i="1">
                                          <a:effectLst/>
                                          <a:latin typeface="Cambria Math" panose="02040503050406030204" pitchFamily="18" charset="0"/>
                                          <a:ea typeface="Cambria Math" panose="02040503050406030204" pitchFamily="18" charset="0"/>
                                        </a:rPr>
                                      </m:ctrlPr>
                                    </m:naryPr>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sz="1200" i="1">
                                              <a:effectLst/>
                                              <a:latin typeface="Cambria Math" panose="02040503050406030204" pitchFamily="18" charset="0"/>
                                              <a:ea typeface="Cambria Math" panose="02040503050406030204" pitchFamily="18" charset="0"/>
                                            </a:rPr>
                                          </m:ctrlPr>
                                        </m:sSup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𝐴</m:t>
                                          </m:r>
                                          <m:d>
                                            <m:dPr>
                                              <m:ctrlPr>
                                                <a:rPr lang="zh-CN" altLang="zh-CN" sz="1200" i="1">
                                                  <a:effectLst/>
                                                  <a:latin typeface="Cambria Math" panose="02040503050406030204" pitchFamily="18" charset="0"/>
                                                  <a:ea typeface="Cambria Math" panose="02040503050406030204" pitchFamily="18" charset="0"/>
                                                </a:rPr>
                                              </m:ctrlPr>
                                            </m:d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e>
                                          </m:d>
                                        </m:e>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nary>
                                </m:num>
                                <m:den>
                                  <m:nary>
                                    <m:naryPr>
                                      <m:chr m:val="∑"/>
                                      <m:limLoc m:val="undOvr"/>
                                      <m:ctrlPr>
                                        <a:rPr lang="zh-CN" altLang="zh-CN" sz="1200" i="1">
                                          <a:effectLst/>
                                          <a:latin typeface="Cambria Math" panose="02040503050406030204" pitchFamily="18" charset="0"/>
                                          <a:ea typeface="Cambria Math" panose="02040503050406030204" pitchFamily="18" charset="0"/>
                                        </a:rPr>
                                      </m:ctrlPr>
                                    </m:naryPr>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sz="1200" i="1">
                                              <a:effectLst/>
                                              <a:latin typeface="Cambria Math" panose="02040503050406030204" pitchFamily="18" charset="0"/>
                                              <a:ea typeface="Cambria Math" panose="02040503050406030204" pitchFamily="18" charset="0"/>
                                            </a:rPr>
                                          </m:ctrlPr>
                                        </m:sSupPr>
                                        <m:e>
                                          <m:d>
                                            <m:dPr>
                                              <m:begChr m:val="["/>
                                              <m:endChr m:val="]"/>
                                              <m:ctrlPr>
                                                <a:rPr lang="zh-CN" altLang="zh-CN" sz="1200" i="1">
                                                  <a:effectLst/>
                                                  <a:latin typeface="Cambria Math" panose="02040503050406030204" pitchFamily="18" charset="0"/>
                                                  <a:ea typeface="Cambria Math" panose="02040503050406030204" pitchFamily="18" charset="0"/>
                                                </a:rPr>
                                              </m:ctrlPr>
                                            </m:dPr>
                                            <m:e>
                                              <m:sSup>
                                                <m:sSupPr>
                                                  <m:ctrlPr>
                                                    <a:rPr lang="zh-CN" altLang="zh-CN" sz="1200" i="1">
                                                      <a:effectLst/>
                                                      <a:latin typeface="Cambria Math" panose="02040503050406030204" pitchFamily="18" charset="0"/>
                                                      <a:ea typeface="Cambria Math" panose="02040503050406030204" pitchFamily="18" charset="0"/>
                                                    </a:rPr>
                                                  </m:ctrlPr>
                                                </m:sSup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𝑀</m:t>
                                                  </m:r>
                                                </m:sup>
                                              </m:sSup>
                                              <m:d>
                                                <m:dPr>
                                                  <m:ctrlPr>
                                                    <a:rPr lang="zh-CN" altLang="zh-CN" sz="1200" i="1">
                                                      <a:effectLst/>
                                                      <a:latin typeface="Cambria Math" panose="02040503050406030204" pitchFamily="18" charset="0"/>
                                                      <a:ea typeface="Cambria Math" panose="02040503050406030204" pitchFamily="18" charset="0"/>
                                                    </a:rPr>
                                                  </m:ctrlPr>
                                                </m:d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𝐴</m:t>
                                              </m:r>
                                              <m:d>
                                                <m:dPr>
                                                  <m:ctrlPr>
                                                    <a:rPr lang="zh-CN" altLang="zh-CN" sz="1200" i="1">
                                                      <a:effectLst/>
                                                      <a:latin typeface="Cambria Math" panose="02040503050406030204" pitchFamily="18" charset="0"/>
                                                      <a:ea typeface="Cambria Math" panose="02040503050406030204" pitchFamily="18" charset="0"/>
                                                    </a:rPr>
                                                  </m:ctrlPr>
                                                </m:d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e>
                                              </m:d>
                                            </m:e>
                                          </m:d>
                                        </m:e>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nary>
                                </m:den>
                              </m:f>
                            </m:e>
                          </m:d>
                        </m:e>
                      </m:func>
                    </m:oMath>
                  </m:oMathPara>
                </a14:m>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zh-CN" altLang="zh-CN" sz="1200" dirty="0">
                    <a:effectLst/>
                    <a:latin typeface="Times New Roman" panose="02020603050405020304" pitchFamily="18" charset="0"/>
                    <a:ea typeface="宋体" panose="02010600030101010101" pitchFamily="2" charset="-122"/>
                    <a:cs typeface="黑体" panose="02010609060101010101" charset="-122"/>
                  </a:rPr>
                  <a:t>其中</a:t>
                </a:r>
                <a14:m>
                  <m:oMath xmlns:m="http://schemas.openxmlformats.org/officeDocument/2006/math">
                    <m:r>
                      <a:rPr lang="en-US" altLang="zh-CN" sz="1200" i="1">
                        <a:effectLst/>
                        <a:latin typeface="Cambria Math" panose="02040503050406030204" pitchFamily="18" charset="0"/>
                        <a:ea typeface="宋体" panose="02010600030101010101" pitchFamily="2" charset="-122"/>
                        <a:cs typeface="黑体" panose="02010609060101010101" charset="-122"/>
                      </a:rPr>
                      <m:t>𝐴</m:t>
                    </m:r>
                  </m:oMath>
                </a14:m>
                <a:r>
                  <a:rPr lang="zh-CN" altLang="zh-CN" sz="1200" dirty="0">
                    <a:effectLst/>
                    <a:latin typeface="Times New Roman" panose="02020603050405020304" pitchFamily="18" charset="0"/>
                    <a:ea typeface="宋体" panose="02010600030101010101" pitchFamily="2" charset="-122"/>
                    <a:cs typeface="黑体" panose="02010609060101010101" charset="-122"/>
                  </a:rPr>
                  <a:t>表示隐写前的载体音频，</a:t>
                </a:r>
                <a14:m>
                  <m:oMath xmlns:m="http://schemas.openxmlformats.org/officeDocument/2006/math">
                    <m:sSup>
                      <m:sSupPr>
                        <m:ctrlPr>
                          <a:rPr lang="zh-CN" altLang="zh-CN" sz="1200" i="1">
                            <a:effectLst/>
                            <a:latin typeface="Cambria Math" panose="02040503050406030204" pitchFamily="18" charset="0"/>
                            <a:ea typeface="Cambria Math" panose="02040503050406030204" pitchFamily="18" charset="0"/>
                            <a:cs typeface="黑体" panose="02010609060101010101" charset="-122"/>
                          </a:rPr>
                        </m:ctrlPr>
                      </m:sSupPr>
                      <m:e>
                        <m:r>
                          <a:rPr lang="en-US" altLang="zh-CN" sz="1200" i="1">
                            <a:effectLst/>
                            <a:latin typeface="Cambria Math" panose="02040503050406030204" pitchFamily="18" charset="0"/>
                            <a:ea typeface="宋体" panose="02010600030101010101" pitchFamily="2" charset="-122"/>
                            <a:cs typeface="黑体" panose="02010609060101010101" charset="-122"/>
                          </a:rPr>
                          <m:t>𝐴</m:t>
                        </m:r>
                      </m:e>
                      <m:sup>
                        <m:r>
                          <a:rPr lang="en-US" altLang="zh-CN" sz="1200" i="1">
                            <a:effectLst/>
                            <a:latin typeface="Cambria Math" panose="02040503050406030204" pitchFamily="18" charset="0"/>
                            <a:ea typeface="宋体" panose="02010600030101010101" pitchFamily="2" charset="-122"/>
                            <a:cs typeface="黑体" panose="02010609060101010101" charset="-122"/>
                          </a:rPr>
                          <m:t>𝑀</m:t>
                        </m:r>
                      </m:sup>
                    </m:sSup>
                  </m:oMath>
                </a14:m>
                <a:r>
                  <a:rPr lang="zh-CN" altLang="zh-CN" sz="1200" dirty="0">
                    <a:effectLst/>
                    <a:latin typeface="Times New Roman" panose="02020603050405020304" pitchFamily="18" charset="0"/>
                    <a:ea typeface="宋体" panose="02010600030101010101" pitchFamily="2" charset="-122"/>
                    <a:cs typeface="黑体" panose="02010609060101010101" charset="-122"/>
                  </a:rPr>
                  <a:t>表示隐写后的载密音频，</a:t>
                </a:r>
                <a14:m>
                  <m:oMath xmlns:m="http://schemas.openxmlformats.org/officeDocument/2006/math">
                    <m:r>
                      <a:rPr lang="en-US" altLang="zh-CN" sz="1200" i="1">
                        <a:effectLst/>
                        <a:latin typeface="Cambria Math" panose="02040503050406030204" pitchFamily="18" charset="0"/>
                        <a:ea typeface="宋体" panose="02010600030101010101" pitchFamily="2" charset="-122"/>
                        <a:cs typeface="黑体" panose="02010609060101010101" charset="-122"/>
                      </a:rPr>
                      <m:t>𝑁</m:t>
                    </m:r>
                  </m:oMath>
                </a14:m>
                <a:r>
                  <a:rPr lang="zh-CN" altLang="zh-CN" sz="1200" dirty="0">
                    <a:effectLst/>
                    <a:latin typeface="Times New Roman" panose="02020603050405020304" pitchFamily="18" charset="0"/>
                    <a:ea typeface="宋体" panose="02010600030101010101" pitchFamily="2" charset="-122"/>
                    <a:cs typeface="黑体" panose="02010609060101010101" charset="-122"/>
                  </a:rPr>
                  <a:t>的取值为</a:t>
                </a:r>
                <a:r>
                  <a:rPr lang="en-US" altLang="zh-CN" sz="1200" dirty="0">
                    <a:effectLst/>
                    <a:latin typeface="Times New Roman" panose="02020603050405020304" pitchFamily="18" charset="0"/>
                    <a:ea typeface="宋体" panose="02010600030101010101" pitchFamily="2" charset="-122"/>
                    <a:cs typeface="黑体" panose="02010609060101010101" charset="-122"/>
                  </a:rPr>
                  <a:t>524288</a:t>
                </a:r>
                <a:r>
                  <a:rPr lang="zh-CN" altLang="zh-CN" sz="1200" dirty="0">
                    <a:effectLst/>
                    <a:latin typeface="Times New Roman" panose="02020603050405020304" pitchFamily="18" charset="0"/>
                    <a:ea typeface="宋体" panose="02010600030101010101" pitchFamily="2" charset="-122"/>
                    <a:cs typeface="黑体" panose="02010609060101010101" charset="-122"/>
                  </a:rPr>
                  <a:t>。</a:t>
                </a:r>
                <a:endParaRPr lang="en-US" altLang="zh-CN" sz="1200" dirty="0">
                  <a:effectLst/>
                  <a:latin typeface="Times New Roman" panose="02020603050405020304" pitchFamily="18" charset="0"/>
                  <a:ea typeface="宋体" panose="02010600030101010101" pitchFamily="2" charset="-122"/>
                  <a:cs typeface="黑体" panose="02010609060101010101" charset="-122"/>
                </a:endParaRPr>
              </a:p>
              <a:p>
                <a:pPr algn="just">
                  <a:lnSpc>
                    <a:spcPct val="150000"/>
                  </a:lnSpc>
                  <a:spcBef>
                    <a:spcPts val="1500"/>
                  </a:spcBef>
                </a:pPr>
                <a:r>
                  <a:rPr lang="zh-CN" altLang="en-US" sz="1200" b="1" kern="100" dirty="0">
                    <a:latin typeface="黑体" panose="02010609060101010101" charset="-122"/>
                    <a:ea typeface="黑体" panose="02010609060101010101" charset="-122"/>
                    <a:cs typeface="Times New Roman" panose="02020603050405020304" pitchFamily="18" charset="0"/>
                  </a:rPr>
                  <a:t>鲁棒性：</a:t>
                </a:r>
                <a:r>
                  <a:rPr lang="zh-CN" altLang="en-US" sz="1200" dirty="0">
                    <a:effectLst/>
                    <a:latin typeface="Times New Roman" panose="02020603050405020304" pitchFamily="18" charset="0"/>
                    <a:ea typeface="宋体" panose="02010600030101010101" pitchFamily="2" charset="-122"/>
                    <a:cs typeface="黑体" panose="02010609060101010101" charset="-122"/>
                  </a:rPr>
                  <a:t>本实验</a:t>
                </a:r>
                <a:r>
                  <a:rPr lang="zh-CN" altLang="zh-CN" sz="1200" dirty="0">
                    <a:effectLst/>
                    <a:latin typeface="Times New Roman" panose="02020603050405020304" pitchFamily="18" charset="0"/>
                    <a:ea typeface="宋体" panose="02010600030101010101" pitchFamily="2" charset="-122"/>
                    <a:cs typeface="黑体" panose="02010609060101010101" charset="-122"/>
                  </a:rPr>
                  <a:t>通过计算从载密音频中提取出的秘密信息的准确率（</a:t>
                </a:r>
                <a:r>
                  <a:rPr lang="en-US" altLang="zh-CN" sz="1200" dirty="0">
                    <a:effectLst/>
                    <a:latin typeface="Times New Roman" panose="02020603050405020304" pitchFamily="18" charset="0"/>
                    <a:ea typeface="宋体" panose="02010600030101010101" pitchFamily="2" charset="-122"/>
                    <a:cs typeface="黑体" panose="02010609060101010101" charset="-122"/>
                  </a:rPr>
                  <a:t>ACC</a:t>
                </a:r>
                <a:r>
                  <a:rPr lang="zh-CN" altLang="zh-CN" sz="1200" dirty="0">
                    <a:effectLst/>
                    <a:latin typeface="Times New Roman" panose="02020603050405020304" pitchFamily="18" charset="0"/>
                    <a:ea typeface="宋体" panose="02010600030101010101" pitchFamily="2" charset="-122"/>
                    <a:cs typeface="黑体" panose="02010609060101010101" charset="-122"/>
                  </a:rPr>
                  <a:t>）来衡量隐写算法的鲁棒性，用公式可描述为：</a:t>
                </a:r>
              </a:p>
              <a:p>
                <a:pPr algn="just">
                  <a:lnSpc>
                    <a:spcPts val="3800"/>
                  </a:lnSpc>
                  <a:spcBef>
                    <a:spcPts val="600"/>
                  </a:spcBef>
                </a:pPr>
                <a14:m>
                  <m:oMathPara xmlns:m="http://schemas.openxmlformats.org/officeDocument/2006/math">
                    <m:oMathParaPr>
                      <m:jc m:val="centerGroup"/>
                    </m:oMathParaPr>
                    <m:oMath xmlns:m="http://schemas.openxmlformats.org/officeDocument/2006/math">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𝐴𝐶𝐶</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latin typeface="Cambria Math" panose="02040503050406030204" pitchFamily="18" charset="0"/>
                              <a:ea typeface="Cambria Math" panose="02040503050406030204" pitchFamily="18" charset="0"/>
                            </a:rPr>
                          </m:ctrlPr>
                        </m:fPr>
                        <m:num>
                          <m:nary>
                            <m:naryPr>
                              <m:chr m:val="∑"/>
                              <m:limLoc m:val="undOvr"/>
                              <m:ctrlPr>
                                <a:rPr lang="zh-CN" altLang="zh-CN" sz="1200" i="1">
                                  <a:latin typeface="Cambria Math" panose="02040503050406030204" pitchFamily="18" charset="0"/>
                                  <a:ea typeface="Cambria Math" panose="02040503050406030204" pitchFamily="18" charset="0"/>
                                </a:rPr>
                              </m:ctrlPr>
                            </m:naryPr>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𝑛</m:t>
                              </m:r>
                            </m:sup>
                            <m:e>
                              <m:d>
                                <m:dPr>
                                  <m:ctrlPr>
                                    <a:rPr lang="zh-CN" altLang="zh-CN" sz="1200" i="1">
                                      <a:latin typeface="Cambria Math" panose="02040503050406030204" pitchFamily="18" charset="0"/>
                                      <a:ea typeface="Cambria Math" panose="020405030504060302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𝑀</m:t>
                                  </m:r>
                                  <m:d>
                                    <m:dPr>
                                      <m:ctrlPr>
                                        <a:rPr lang="zh-CN" altLang="zh-CN" sz="1200" i="1">
                                          <a:latin typeface="Cambria Math" panose="02040503050406030204" pitchFamily="18" charset="0"/>
                                          <a:ea typeface="Cambria Math" panose="020405030504060302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𝑀</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200" i="1">
                                          <a:latin typeface="Cambria Math" panose="02040503050406030204" pitchFamily="18" charset="0"/>
                                          <a:ea typeface="Cambria Math" panose="02040503050406030204" pitchFamily="18" charset="0"/>
                                        </a:rPr>
                                      </m:ctrlPr>
                                    </m:d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e>
                                  </m:d>
                                </m:e>
                              </m:d>
                            </m:e>
                          </m:nary>
                        </m:num>
                        <m:den>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𝐿</m:t>
                          </m:r>
                        </m:den>
                      </m:f>
                    </m:oMath>
                  </m:oMathPara>
                </a14:m>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zh-CN" altLang="zh-CN" sz="1200" dirty="0">
                    <a:latin typeface="Times New Roman" panose="02020603050405020304" pitchFamily="18" charset="0"/>
                    <a:ea typeface="宋体" panose="02010600030101010101" pitchFamily="2" charset="-122"/>
                    <a:cs typeface="黑体" panose="02010609060101010101" charset="-122"/>
                  </a:rPr>
                  <a:t>其中</a:t>
                </a:r>
                <a14:m>
                  <m:oMath xmlns:m="http://schemas.openxmlformats.org/officeDocument/2006/math">
                    <m:r>
                      <a:rPr lang="en-US" altLang="zh-CN" sz="1200" i="1">
                        <a:latin typeface="Cambria Math" panose="02040503050406030204" pitchFamily="18" charset="0"/>
                        <a:ea typeface="宋体" panose="02010600030101010101" pitchFamily="2" charset="-122"/>
                        <a:cs typeface="黑体" panose="02010609060101010101" charset="-122"/>
                      </a:rPr>
                      <m:t>𝑀</m:t>
                    </m:r>
                  </m:oMath>
                </a14:m>
                <a:r>
                  <a:rPr lang="zh-CN" altLang="zh-CN" sz="1200" dirty="0">
                    <a:latin typeface="Times New Roman" panose="02020603050405020304" pitchFamily="18" charset="0"/>
                    <a:ea typeface="宋体" panose="02010600030101010101" pitchFamily="2" charset="-122"/>
                    <a:cs typeface="黑体" panose="02010609060101010101" charset="-122"/>
                  </a:rPr>
                  <a:t>表示原始的秘密信息，</a:t>
                </a:r>
                <a14:m>
                  <m:oMath xmlns:m="http://schemas.openxmlformats.org/officeDocument/2006/math">
                    <m:r>
                      <a:rPr lang="en-US" altLang="zh-CN" sz="1200" i="1">
                        <a:latin typeface="Cambria Math" panose="02040503050406030204" pitchFamily="18" charset="0"/>
                        <a:ea typeface="宋体" panose="02010600030101010101" pitchFamily="2" charset="-122"/>
                        <a:cs typeface="黑体" panose="02010609060101010101" charset="-122"/>
                      </a:rPr>
                      <m:t>𝑀</m:t>
                    </m:r>
                    <m:r>
                      <a:rPr lang="en-US" altLang="zh-CN" sz="1200" i="1">
                        <a:latin typeface="Cambria Math" panose="02040503050406030204" pitchFamily="18" charset="0"/>
                        <a:ea typeface="宋体" panose="02010600030101010101" pitchFamily="2" charset="-122"/>
                        <a:cs typeface="黑体" panose="02010609060101010101" charset="-122"/>
                      </a:rPr>
                      <m:t>′</m:t>
                    </m:r>
                  </m:oMath>
                </a14:m>
                <a:r>
                  <a:rPr lang="zh-CN" altLang="zh-CN" sz="1200" dirty="0">
                    <a:latin typeface="Times New Roman" panose="02020603050405020304" pitchFamily="18" charset="0"/>
                    <a:ea typeface="宋体" panose="02010600030101010101" pitchFamily="2" charset="-122"/>
                    <a:cs typeface="黑体" panose="02010609060101010101" charset="-122"/>
                  </a:rPr>
                  <a:t>表示从载密音频中提取出的秘密信息，</a:t>
                </a:r>
                <a14:m>
                  <m:oMath xmlns:m="http://schemas.openxmlformats.org/officeDocument/2006/math">
                    <m:r>
                      <a:rPr lang="en-US" altLang="zh-CN" sz="1200" i="1">
                        <a:latin typeface="Cambria Math" panose="02040503050406030204" pitchFamily="18" charset="0"/>
                        <a:ea typeface="宋体" panose="02010600030101010101" pitchFamily="2" charset="-122"/>
                        <a:cs typeface="黑体" panose="02010609060101010101" charset="-122"/>
                      </a:rPr>
                      <m:t>𝐿</m:t>
                    </m:r>
                  </m:oMath>
                </a14:m>
                <a:r>
                  <a:rPr lang="zh-CN" altLang="zh-CN" sz="1200" dirty="0">
                    <a:latin typeface="Times New Roman" panose="02020603050405020304" pitchFamily="18" charset="0"/>
                    <a:ea typeface="宋体" panose="02010600030101010101" pitchFamily="2" charset="-122"/>
                    <a:cs typeface="黑体" panose="02010609060101010101" charset="-122"/>
                  </a:rPr>
                  <a:t>表示秘密信息的长度。</a:t>
                </a:r>
              </a:p>
            </p:txBody>
          </p:sp>
        </mc:Choice>
        <mc:Fallback xmlns="">
          <p:sp>
            <p:nvSpPr>
              <p:cNvPr id="9" name="文本框 8"/>
              <p:cNvSpPr txBox="1">
                <a:spLocks noRot="1" noChangeAspect="1" noMove="1" noResize="1" noEditPoints="1" noAdjustHandles="1" noChangeArrowheads="1" noChangeShapeType="1" noTextEdit="1"/>
              </p:cNvSpPr>
              <p:nvPr/>
            </p:nvSpPr>
            <p:spPr>
              <a:xfrm>
                <a:off x="3674853" y="574905"/>
                <a:ext cx="5201728" cy="3955763"/>
              </a:xfrm>
              <a:prstGeom prst="rect">
                <a:avLst/>
              </a:prstGeom>
              <a:blipFill rotWithShape="1">
                <a:blip r:embed="rId4"/>
                <a:stretch>
                  <a:fillRect l="-2" t="-6" r="11" b="15"/>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保真度</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3" name="图片 2"/>
          <p:cNvPicPr>
            <a:picLocks noChangeAspect="1"/>
          </p:cNvPicPr>
          <p:nvPr/>
        </p:nvPicPr>
        <p:blipFill>
          <a:blip r:embed="rId3"/>
          <a:stretch>
            <a:fillRect/>
          </a:stretch>
        </p:blipFill>
        <p:spPr>
          <a:xfrm>
            <a:off x="4042316" y="753765"/>
            <a:ext cx="4747149" cy="1595174"/>
          </a:xfrm>
          <a:prstGeom prst="rect">
            <a:avLst/>
          </a:prstGeom>
        </p:spPr>
      </p:pic>
      <p:pic>
        <p:nvPicPr>
          <p:cNvPr id="7" name="图片 6"/>
          <p:cNvPicPr/>
          <p:nvPr/>
        </p:nvPicPr>
        <p:blipFill>
          <a:blip r:embed="rId4">
            <a:clrChange>
              <a:clrFrom>
                <a:srgbClr val="FFFFFF"/>
              </a:clrFrom>
              <a:clrTo>
                <a:srgbClr val="FFFFFF">
                  <a:alpha val="0"/>
                </a:srgbClr>
              </a:clrTo>
            </a:clrChange>
          </a:blip>
          <a:stretch>
            <a:fillRect/>
          </a:stretch>
        </p:blipFill>
        <p:spPr>
          <a:xfrm>
            <a:off x="371259" y="753765"/>
            <a:ext cx="3289300" cy="2280285"/>
          </a:xfrm>
          <a:prstGeom prst="rect">
            <a:avLst/>
          </a:prstGeom>
          <a:solidFill>
            <a:srgbClr val="EFEFEF"/>
          </a:solidFill>
        </p:spPr>
      </p:pic>
      <p:sp>
        <p:nvSpPr>
          <p:cNvPr id="8" name="文本框 7"/>
          <p:cNvSpPr txBox="1"/>
          <p:nvPr/>
        </p:nvSpPr>
        <p:spPr>
          <a:xfrm>
            <a:off x="4042315" y="2431567"/>
            <a:ext cx="4747149" cy="1996252"/>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实验结论：</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随着嵌入信息比特率的增大，隐写后音频的信噪比会逐渐降低，即音频质量逐渐变差，且在同一嵌入信息比特率的情况下，基于无损环境训练出的编码器的隐写信噪比最高，基于</a:t>
            </a:r>
            <a:r>
              <a:rPr lang="en-US" altLang="zh-CN" sz="1200" kern="100" dirty="0">
                <a:effectLst/>
                <a:latin typeface="Times New Roman" panose="02020603050405020304" pitchFamily="18" charset="0"/>
                <a:ea typeface="宋体" panose="02010600030101010101" pitchFamily="2" charset="-122"/>
              </a:rPr>
              <a:t>mp3</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压缩攻击环境下训练出的编码器的隐写信噪比最低。但无论在什么情况下训练出的编码器，其隐写后音频的信噪比都在</a:t>
            </a:r>
            <a:r>
              <a:rPr lang="en-US" altLang="zh-CN" sz="1200" kern="100" dirty="0">
                <a:effectLst/>
                <a:latin typeface="Times New Roman" panose="02020603050405020304" pitchFamily="18" charset="0"/>
                <a:ea typeface="宋体" panose="02010600030101010101" pitchFamily="2" charset="-122"/>
              </a:rPr>
              <a:t>20</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以上，这意味着直接通过人耳听取</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很难</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分辨出载体音频和载密音频，即证明了本文提出的音频隐写算法具有良好的保真度。</a:t>
            </a:r>
            <a:endParaRPr lang="zh-CN" altLang="en-US" sz="1200" dirty="0">
              <a:latin typeface="Times New Roman" panose="02020603050405020304" pitchFamily="18" charset="0"/>
              <a:ea typeface="宋体" panose="02010600030101010101" pitchFamily="2" charset="-122"/>
            </a:endParaRPr>
          </a:p>
        </p:txBody>
      </p:sp>
      <p:sp>
        <p:nvSpPr>
          <p:cNvPr id="10" name="文本框 9"/>
          <p:cNvSpPr txBox="1"/>
          <p:nvPr/>
        </p:nvSpPr>
        <p:spPr>
          <a:xfrm>
            <a:off x="488181" y="3172815"/>
            <a:ext cx="3300617" cy="1242200"/>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实验目的：</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验证本课题隐写算法具有良好的保真度。</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实验方案：</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本实验测量了在无损和各种有损环境中训练出的编码器的隐写信噪比。</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保真度</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sp>
        <p:nvSpPr>
          <p:cNvPr id="8" name="文本框 7"/>
          <p:cNvSpPr txBox="1"/>
          <p:nvPr/>
        </p:nvSpPr>
        <p:spPr>
          <a:xfrm>
            <a:off x="4086446" y="2047557"/>
            <a:ext cx="4557974" cy="247843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600"/>
              </a:spcBef>
              <a:spcAft>
                <a:spcPts val="0"/>
              </a:spcAft>
              <a:buClrTx/>
              <a:buSzTx/>
              <a:buFontTx/>
              <a:buNone/>
              <a:defRPr/>
            </a:pPr>
            <a:r>
              <a:rPr kumimoji="0" lang="zh-CN" altLang="en-US" sz="1200" b="1" i="0" u="none" strike="noStrike" kern="100" cap="none" spc="0" normalizeH="0" baseline="0" noProof="0" dirty="0">
                <a:ln>
                  <a:noFill/>
                </a:ln>
                <a:solidFill>
                  <a:srgbClr val="000000"/>
                </a:solidFill>
                <a:effectLst/>
                <a:uLnTx/>
                <a:uFillTx/>
                <a:latin typeface="黑体" panose="02010609060101010101" charset="-122"/>
                <a:ea typeface="黑体" panose="02010609060101010101" charset="-122"/>
                <a:cs typeface="Times New Roman" panose="02020603050405020304" pitchFamily="18" charset="0"/>
              </a:rPr>
              <a:t>实验方案：</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本实验</a:t>
            </a:r>
            <a:r>
              <a:rPr kumimoji="0" lang="zh-CN" altLang="zh-CN"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分别在有鉴别器参与和无鉴别器参与的情况下对编码器和解码器进行联合训练</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并测试两种情况下训练出的编码器在保真度方面的表现</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，整个</a:t>
            </a:r>
            <a:r>
              <a:rPr kumimoji="0" lang="zh-CN" altLang="zh-CN"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实验在无损条件下进行</a:t>
            </a:r>
            <a:r>
              <a:rPr kumimoji="0" lang="zh-CN"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1" kern="100" dirty="0">
              <a:latin typeface="黑体" panose="02010609060101010101" charset="-122"/>
              <a:ea typeface="黑体" panose="02010609060101010101" charset="-122"/>
              <a:cs typeface="Times New Roman" panose="02020603050405020304" pitchFamily="18" charset="0"/>
            </a:endParaRPr>
          </a:p>
          <a:p>
            <a:pPr algn="just">
              <a:lnSpc>
                <a:spcPct val="150000"/>
              </a:lnSpc>
              <a:spcBef>
                <a:spcPts val="1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实验结论：</a:t>
            </a:r>
            <a:r>
              <a:rPr lang="zh-CN" altLang="zh-CN" sz="1200" dirty="0">
                <a:effectLst/>
                <a:latin typeface="Times New Roman" panose="02020603050405020304" pitchFamily="18" charset="0"/>
                <a:ea typeface="宋体" panose="02010600030101010101" pitchFamily="2" charset="-122"/>
                <a:cs typeface="黑体" panose="02010609060101010101" charset="-122"/>
              </a:rPr>
              <a:t>无论嵌入信息的比特率是多少，在有鉴别器参与的情况下训练出的编码器的隐写信噪比均高于无鉴别器参与训练的编码器，且随着嵌入信息比特率的增大，两种条件下训练出的编码器的隐写信噪比差值也在增大，这有效的证明了鉴别器在提高隐写算法保真度方面有作用，且嵌入信息比特率越大，作用越显著。</a:t>
            </a:r>
          </a:p>
        </p:txBody>
      </p:sp>
      <p:sp>
        <p:nvSpPr>
          <p:cNvPr id="10" name="文本框 9"/>
          <p:cNvSpPr txBox="1"/>
          <p:nvPr/>
        </p:nvSpPr>
        <p:spPr>
          <a:xfrm>
            <a:off x="515637" y="3379335"/>
            <a:ext cx="3126286" cy="888256"/>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实验目的：</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验证</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课题</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隐写算法设计的合理性，即鉴别器是否真的能够提高隐写后载密音频的保真度</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086446" y="923435"/>
            <a:ext cx="4557974" cy="1093440"/>
          </a:xfrm>
          <a:prstGeom prst="rect">
            <a:avLst/>
          </a:prstGeom>
        </p:spPr>
      </p:pic>
      <p:pic>
        <p:nvPicPr>
          <p:cNvPr id="9" name="图片 8"/>
          <p:cNvPicPr>
            <a:picLocks noChangeAspect="1"/>
          </p:cNvPicPr>
          <p:nvPr/>
        </p:nvPicPr>
        <p:blipFill>
          <a:blip r:embed="rId4">
            <a:clrChange>
              <a:clrFrom>
                <a:srgbClr val="FFFFFF"/>
              </a:clrFrom>
              <a:clrTo>
                <a:srgbClr val="FFFFFF">
                  <a:alpha val="0"/>
                </a:srgbClr>
              </a:clrTo>
            </a:clrChange>
          </a:blip>
          <a:stretch>
            <a:fillRect/>
          </a:stretch>
        </p:blipFill>
        <p:spPr>
          <a:xfrm>
            <a:off x="515637" y="880672"/>
            <a:ext cx="3060867" cy="22724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鲁棒性</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sp>
        <p:nvSpPr>
          <p:cNvPr id="15" name="文本框 14"/>
          <p:cNvSpPr txBox="1"/>
          <p:nvPr/>
        </p:nvSpPr>
        <p:spPr>
          <a:xfrm>
            <a:off x="604778" y="3407524"/>
            <a:ext cx="3142125" cy="888256"/>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实验目的：</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验证</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课题隐写算法放弃时域转而将信息嵌入在频域的做法本身就一定的鲁棒性。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p:cNvSpPr txBox="1"/>
          <p:nvPr/>
        </p:nvSpPr>
        <p:spPr>
          <a:xfrm>
            <a:off x="4318789" y="3407524"/>
            <a:ext cx="4362432" cy="88004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600"/>
              </a:spcBef>
              <a:spcAft>
                <a:spcPts val="0"/>
              </a:spcAft>
              <a:buClrTx/>
              <a:buSzTx/>
              <a:buFontTx/>
              <a:buNone/>
              <a:defRPr/>
            </a:pPr>
            <a:r>
              <a:rPr kumimoji="0" lang="zh-CN" altLang="en-US" sz="1200" b="1" i="0" u="none" strike="noStrike" kern="100" cap="none" spc="0" normalizeH="0" baseline="0" noProof="0" dirty="0">
                <a:ln>
                  <a:noFill/>
                </a:ln>
                <a:solidFill>
                  <a:srgbClr val="000000"/>
                </a:solidFill>
                <a:effectLst/>
                <a:uLnTx/>
                <a:uFillTx/>
                <a:latin typeface="黑体" panose="02010609060101010101" charset="-122"/>
                <a:ea typeface="黑体" panose="02010609060101010101" charset="-122"/>
                <a:cs typeface="Times New Roman" panose="02020603050405020304" pitchFamily="18" charset="0"/>
              </a:rPr>
              <a:t>实验方案：</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本实验在无损条件</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（无失真层）</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下训练出一组编码器和解码器，并测量使用该组编码器和解码器进行嵌入和提取时音频在不同嵌入率和不同受损情况下的提取准确率</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1" kern="100" dirty="0">
              <a:latin typeface="黑体" panose="02010609060101010101" charset="-122"/>
              <a:ea typeface="黑体" panose="02010609060101010101" charset="-122"/>
              <a:cs typeface="Times New Roman" panose="02020603050405020304" pitchFamily="18" charset="0"/>
            </a:endParaRPr>
          </a:p>
        </p:txBody>
      </p:sp>
      <p:pic>
        <p:nvPicPr>
          <p:cNvPr id="18" name="图片 17"/>
          <p:cNvPicPr>
            <a:picLocks noChangeAspect="1"/>
          </p:cNvPicPr>
          <p:nvPr/>
        </p:nvPicPr>
        <p:blipFill>
          <a:blip r:embed="rId3">
            <a:clrChange>
              <a:clrFrom>
                <a:srgbClr val="FFFFFF"/>
              </a:clrFrom>
              <a:clrTo>
                <a:srgbClr val="FFFFFF">
                  <a:alpha val="0"/>
                </a:srgbClr>
              </a:clrTo>
            </a:clrChange>
          </a:blip>
          <a:stretch>
            <a:fillRect/>
          </a:stretch>
        </p:blipFill>
        <p:spPr>
          <a:xfrm>
            <a:off x="604777" y="711476"/>
            <a:ext cx="3142126" cy="2308157"/>
          </a:xfrm>
          <a:prstGeom prst="rect">
            <a:avLst/>
          </a:prstGeom>
        </p:spPr>
      </p:pic>
      <p:pic>
        <p:nvPicPr>
          <p:cNvPr id="19" name="图片 18"/>
          <p:cNvPicPr>
            <a:picLocks noChangeAspect="1"/>
          </p:cNvPicPr>
          <p:nvPr/>
        </p:nvPicPr>
        <p:blipFill>
          <a:blip r:embed="rId4"/>
          <a:stretch>
            <a:fillRect/>
          </a:stretch>
        </p:blipFill>
        <p:spPr>
          <a:xfrm>
            <a:off x="4318789" y="761660"/>
            <a:ext cx="4362432" cy="237389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鲁棒性</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18" name="图片 17"/>
          <p:cNvPicPr>
            <a:picLocks noChangeAspect="1"/>
          </p:cNvPicPr>
          <p:nvPr/>
        </p:nvPicPr>
        <p:blipFill>
          <a:blip r:embed="rId3">
            <a:clrChange>
              <a:clrFrom>
                <a:srgbClr val="FFFFFF"/>
              </a:clrFrom>
              <a:clrTo>
                <a:srgbClr val="FFFFFF">
                  <a:alpha val="0"/>
                </a:srgbClr>
              </a:clrTo>
            </a:clrChange>
          </a:blip>
          <a:stretch>
            <a:fillRect/>
          </a:stretch>
        </p:blipFill>
        <p:spPr>
          <a:xfrm>
            <a:off x="604777" y="711476"/>
            <a:ext cx="3142126" cy="2308157"/>
          </a:xfrm>
          <a:prstGeom prst="rect">
            <a:avLst/>
          </a:prstGeom>
        </p:spPr>
      </p:pic>
      <p:pic>
        <p:nvPicPr>
          <p:cNvPr id="19" name="图片 18"/>
          <p:cNvPicPr>
            <a:picLocks noChangeAspect="1"/>
          </p:cNvPicPr>
          <p:nvPr/>
        </p:nvPicPr>
        <p:blipFill>
          <a:blip r:embed="rId4"/>
          <a:stretch>
            <a:fillRect/>
          </a:stretch>
        </p:blipFill>
        <p:spPr>
          <a:xfrm>
            <a:off x="4318789" y="761660"/>
            <a:ext cx="4362432" cy="2373898"/>
          </a:xfrm>
          <a:prstGeom prst="rect">
            <a:avLst/>
          </a:prstGeom>
        </p:spPr>
      </p:pic>
      <p:sp>
        <p:nvSpPr>
          <p:cNvPr id="7" name="文本框 6"/>
          <p:cNvSpPr txBox="1"/>
          <p:nvPr/>
        </p:nvSpPr>
        <p:spPr>
          <a:xfrm>
            <a:off x="604777" y="3210100"/>
            <a:ext cx="8076443" cy="2236638"/>
          </a:xfrm>
          <a:prstGeom prst="rect">
            <a:avLst/>
          </a:prstGeom>
          <a:noFill/>
        </p:spPr>
        <p:txBody>
          <a:bodyPr wrap="square" rtlCol="0">
            <a:spAutoFit/>
          </a:bodyPr>
          <a:lstStyle/>
          <a:p>
            <a:pPr algn="just">
              <a:lnSpc>
                <a:spcPct val="150000"/>
              </a:lnSpc>
            </a:pPr>
            <a:r>
              <a:rPr lang="zh-CN" altLang="en-US" sz="1200" b="1" kern="100" dirty="0">
                <a:latin typeface="黑体" panose="02010609060101010101" charset="-122"/>
                <a:ea typeface="黑体" panose="02010609060101010101" charset="-122"/>
                <a:cs typeface="Times New Roman" panose="02020603050405020304" pitchFamily="18" charset="0"/>
              </a:rPr>
              <a:t>实验结论：</a:t>
            </a:r>
            <a:r>
              <a:rPr lang="zh-CN" altLang="zh-CN" sz="1200" dirty="0">
                <a:effectLst/>
                <a:latin typeface="Times New Roman" panose="02020603050405020304" pitchFamily="18" charset="0"/>
                <a:ea typeface="宋体" panose="02010600030101010101" pitchFamily="2" charset="-122"/>
                <a:cs typeface="黑体" panose="02010609060101010101" charset="-122"/>
              </a:rPr>
              <a:t>当压缩率为</a:t>
            </a:r>
            <a:r>
              <a:rPr lang="en-US" altLang="zh-CN" sz="1200" dirty="0">
                <a:effectLst/>
                <a:latin typeface="Times New Roman" panose="02020603050405020304" pitchFamily="18" charset="0"/>
                <a:ea typeface="宋体" panose="02010600030101010101" pitchFamily="2" charset="-122"/>
                <a:cs typeface="黑体" panose="02010609060101010101" charset="-122"/>
              </a:rPr>
              <a:t>320kbps</a:t>
            </a:r>
            <a:r>
              <a:rPr lang="zh-CN" altLang="zh-CN" sz="1200" dirty="0">
                <a:effectLst/>
                <a:latin typeface="Times New Roman" panose="02020603050405020304" pitchFamily="18" charset="0"/>
                <a:ea typeface="宋体" panose="02010600030101010101" pitchFamily="2" charset="-122"/>
                <a:cs typeface="黑体" panose="02010609060101010101" charset="-122"/>
              </a:rPr>
              <a:t>时，向音频中嵌入</a:t>
            </a:r>
            <a:r>
              <a:rPr lang="en-US" altLang="zh-CN" sz="1200" dirty="0">
                <a:effectLst/>
                <a:latin typeface="Times New Roman" panose="02020603050405020304" pitchFamily="18" charset="0"/>
                <a:ea typeface="宋体" panose="02010600030101010101" pitchFamily="2" charset="-122"/>
                <a:cs typeface="黑体" panose="02010609060101010101" charset="-122"/>
              </a:rPr>
              <a:t>5.52kbps</a:t>
            </a:r>
            <a:r>
              <a:rPr lang="zh-CN" altLang="zh-CN" sz="1200" dirty="0">
                <a:effectLst/>
                <a:latin typeface="Times New Roman" panose="02020603050405020304" pitchFamily="18" charset="0"/>
                <a:ea typeface="宋体" panose="02010600030101010101" pitchFamily="2" charset="-122"/>
                <a:cs typeface="黑体" panose="02010609060101010101" charset="-122"/>
              </a:rPr>
              <a:t>的信息，提取准确率能够保持在</a:t>
            </a:r>
            <a:r>
              <a:rPr lang="en-US" altLang="zh-CN" sz="1200" dirty="0">
                <a:effectLst/>
                <a:latin typeface="Times New Roman" panose="02020603050405020304" pitchFamily="18" charset="0"/>
                <a:ea typeface="宋体" panose="02010600030101010101" pitchFamily="2" charset="-122"/>
                <a:cs typeface="黑体" panose="02010609060101010101" charset="-122"/>
              </a:rPr>
              <a:t>99%</a:t>
            </a:r>
            <a:r>
              <a:rPr lang="zh-CN" altLang="zh-CN" sz="1200" dirty="0">
                <a:effectLst/>
                <a:latin typeface="Times New Roman" panose="02020603050405020304" pitchFamily="18" charset="0"/>
                <a:ea typeface="宋体" panose="02010600030101010101" pitchFamily="2" charset="-122"/>
                <a:cs typeface="黑体" panose="02010609060101010101" charset="-122"/>
              </a:rPr>
              <a:t>以上，向音频中嵌入</a:t>
            </a:r>
            <a:r>
              <a:rPr lang="en-US" altLang="zh-CN" sz="1200" dirty="0">
                <a:effectLst/>
                <a:latin typeface="Times New Roman" panose="02020603050405020304" pitchFamily="18" charset="0"/>
                <a:ea typeface="宋体" panose="02010600030101010101" pitchFamily="2" charset="-122"/>
                <a:cs typeface="黑体" panose="02010609060101010101" charset="-122"/>
              </a:rPr>
              <a:t>20.05kbps</a:t>
            </a:r>
            <a:r>
              <a:rPr lang="zh-CN" altLang="zh-CN" sz="1200" dirty="0">
                <a:effectLst/>
                <a:latin typeface="Times New Roman" panose="02020603050405020304" pitchFamily="18" charset="0"/>
                <a:ea typeface="宋体" panose="02010600030101010101" pitchFamily="2" charset="-122"/>
                <a:cs typeface="黑体" panose="02010609060101010101" charset="-122"/>
              </a:rPr>
              <a:t>的信息，提取准确率能够保持在</a:t>
            </a:r>
            <a:r>
              <a:rPr lang="en-US" altLang="zh-CN" sz="1200" dirty="0">
                <a:effectLst/>
                <a:latin typeface="Times New Roman" panose="02020603050405020304" pitchFamily="18" charset="0"/>
                <a:ea typeface="宋体" panose="02010600030101010101" pitchFamily="2" charset="-122"/>
                <a:cs typeface="黑体" panose="02010609060101010101" charset="-122"/>
              </a:rPr>
              <a:t>95%</a:t>
            </a:r>
            <a:r>
              <a:rPr lang="zh-CN" altLang="zh-CN" sz="1200" dirty="0">
                <a:effectLst/>
                <a:latin typeface="Times New Roman" panose="02020603050405020304" pitchFamily="18" charset="0"/>
                <a:ea typeface="宋体" panose="02010600030101010101" pitchFamily="2" charset="-122"/>
                <a:cs typeface="黑体" panose="02010609060101010101" charset="-122"/>
              </a:rPr>
              <a:t>以上</a:t>
            </a:r>
            <a:r>
              <a:rPr lang="zh-CN" altLang="en-US" sz="1200" dirty="0">
                <a:effectLst/>
                <a:latin typeface="Times New Roman" panose="02020603050405020304" pitchFamily="18" charset="0"/>
                <a:ea typeface="宋体" panose="02010600030101010101" pitchFamily="2" charset="-122"/>
                <a:cs typeface="黑体" panose="02010609060101010101" charset="-122"/>
              </a:rPr>
              <a:t>。而</a:t>
            </a:r>
            <a:r>
              <a:rPr lang="zh-CN" altLang="zh-CN" sz="1200" dirty="0">
                <a:effectLst/>
                <a:latin typeface="Times New Roman" panose="02020603050405020304" pitchFamily="18" charset="0"/>
                <a:ea typeface="宋体" panose="02010600030101010101" pitchFamily="2" charset="-122"/>
                <a:cs typeface="黑体" panose="02010609060101010101" charset="-122"/>
              </a:rPr>
              <a:t>当压缩率为</a:t>
            </a:r>
            <a:r>
              <a:rPr lang="en-US" altLang="zh-CN" sz="1200" dirty="0">
                <a:effectLst/>
                <a:latin typeface="Times New Roman" panose="02020603050405020304" pitchFamily="18" charset="0"/>
                <a:ea typeface="宋体" panose="02010600030101010101" pitchFamily="2" charset="-122"/>
                <a:cs typeface="黑体" panose="02010609060101010101" charset="-122"/>
              </a:rPr>
              <a:t>128kbps</a:t>
            </a:r>
            <a:r>
              <a:rPr lang="zh-CN" altLang="zh-CN" sz="1200" dirty="0">
                <a:effectLst/>
                <a:latin typeface="Times New Roman" panose="02020603050405020304" pitchFamily="18" charset="0"/>
                <a:ea typeface="宋体" panose="02010600030101010101" pitchFamily="2" charset="-122"/>
                <a:cs typeface="黑体" panose="02010609060101010101" charset="-122"/>
              </a:rPr>
              <a:t>时，向音频中嵌入</a:t>
            </a:r>
            <a:r>
              <a:rPr lang="en-US" altLang="zh-CN" sz="1200" dirty="0">
                <a:effectLst/>
                <a:latin typeface="Times New Roman" panose="02020603050405020304" pitchFamily="18" charset="0"/>
                <a:ea typeface="宋体" panose="02010600030101010101" pitchFamily="2" charset="-122"/>
                <a:cs typeface="黑体" panose="02010609060101010101" charset="-122"/>
              </a:rPr>
              <a:t>5.52kbps</a:t>
            </a:r>
            <a:r>
              <a:rPr lang="zh-CN" altLang="zh-CN" sz="1200" dirty="0">
                <a:effectLst/>
                <a:latin typeface="Times New Roman" panose="02020603050405020304" pitchFamily="18" charset="0"/>
                <a:ea typeface="宋体" panose="02010600030101010101" pitchFamily="2" charset="-122"/>
                <a:cs typeface="黑体" panose="02010609060101010101" charset="-122"/>
              </a:rPr>
              <a:t>的信息，提取准确率尚且</a:t>
            </a:r>
            <a:r>
              <a:rPr lang="zh-CN" altLang="en-US" sz="1200" dirty="0">
                <a:latin typeface="Times New Roman" panose="02020603050405020304" pitchFamily="18" charset="0"/>
                <a:ea typeface="宋体" panose="02010600030101010101" pitchFamily="2" charset="-122"/>
                <a:cs typeface="黑体" panose="02010609060101010101" charset="-122"/>
              </a:rPr>
              <a:t>还</a:t>
            </a:r>
            <a:r>
              <a:rPr lang="zh-CN" altLang="zh-CN" sz="1200" dirty="0">
                <a:effectLst/>
                <a:latin typeface="Times New Roman" panose="02020603050405020304" pitchFamily="18" charset="0"/>
                <a:ea typeface="宋体" panose="02010600030101010101" pitchFamily="2" charset="-122"/>
                <a:cs typeface="黑体" panose="02010609060101010101" charset="-122"/>
              </a:rPr>
              <a:t>能保持在</a:t>
            </a:r>
            <a:r>
              <a:rPr lang="en-US" altLang="zh-CN" sz="1200" dirty="0">
                <a:effectLst/>
                <a:latin typeface="Times New Roman" panose="02020603050405020304" pitchFamily="18" charset="0"/>
                <a:ea typeface="宋体" panose="02010600030101010101" pitchFamily="2" charset="-122"/>
                <a:cs typeface="黑体" panose="02010609060101010101" charset="-122"/>
              </a:rPr>
              <a:t>90%</a:t>
            </a:r>
            <a:r>
              <a:rPr lang="zh-CN" altLang="zh-CN" sz="1200" dirty="0">
                <a:effectLst/>
                <a:latin typeface="Times New Roman" panose="02020603050405020304" pitchFamily="18" charset="0"/>
                <a:ea typeface="宋体" panose="02010600030101010101" pitchFamily="2" charset="-122"/>
                <a:cs typeface="黑体" panose="02010609060101010101" charset="-122"/>
              </a:rPr>
              <a:t>以上，但是当嵌入信息比特率提高到</a:t>
            </a:r>
            <a:r>
              <a:rPr lang="en-US" altLang="zh-CN" sz="1200" dirty="0">
                <a:effectLst/>
                <a:latin typeface="Times New Roman" panose="02020603050405020304" pitchFamily="18" charset="0"/>
                <a:ea typeface="宋体" panose="02010600030101010101" pitchFamily="2" charset="-122"/>
                <a:cs typeface="黑体" panose="02010609060101010101" charset="-122"/>
              </a:rPr>
              <a:t>20.05kbps</a:t>
            </a:r>
            <a:r>
              <a:rPr lang="zh-CN" altLang="zh-CN" sz="1200" dirty="0">
                <a:effectLst/>
                <a:latin typeface="Times New Roman" panose="02020603050405020304" pitchFamily="18" charset="0"/>
                <a:ea typeface="宋体" panose="02010600030101010101" pitchFamily="2" charset="-122"/>
                <a:cs typeface="黑体" panose="02010609060101010101" charset="-122"/>
              </a:rPr>
              <a:t>时，提取准确率大大降低，尤其是在面对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MP3</a:t>
            </a:r>
            <a:r>
              <a:rPr lang="zh-CN" altLang="zh-CN" sz="1200" dirty="0">
                <a:effectLst/>
                <a:latin typeface="Times New Roman" panose="02020603050405020304" pitchFamily="18" charset="0"/>
                <a:ea typeface="宋体" panose="02010600030101010101" pitchFamily="2" charset="-122"/>
                <a:cs typeface="黑体" panose="02010609060101010101" charset="-122"/>
              </a:rPr>
              <a:t>压缩时，提取准确率仅有</a:t>
            </a:r>
            <a:r>
              <a:rPr lang="en-US" altLang="zh-CN" sz="1200" dirty="0">
                <a:effectLst/>
                <a:latin typeface="Times New Roman" panose="02020603050405020304" pitchFamily="18" charset="0"/>
                <a:ea typeface="宋体" panose="02010600030101010101" pitchFamily="2" charset="-122"/>
                <a:cs typeface="黑体" panose="02010609060101010101" charset="-122"/>
              </a:rPr>
              <a:t>76.37%</a:t>
            </a:r>
            <a:r>
              <a:rPr lang="zh-CN" altLang="zh-CN" sz="1200" dirty="0">
                <a:effectLst/>
                <a:latin typeface="Times New Roman" panose="02020603050405020304" pitchFamily="18" charset="0"/>
                <a:ea typeface="宋体" panose="02010600030101010101" pitchFamily="2" charset="-122"/>
                <a:cs typeface="黑体" panose="02010609060101010101" charset="-122"/>
              </a:rPr>
              <a:t>。综上所述，</a:t>
            </a:r>
            <a:r>
              <a:rPr lang="zh-CN" altLang="en-US" sz="1200" dirty="0">
                <a:effectLst/>
                <a:latin typeface="Times New Roman" panose="02020603050405020304" pitchFamily="18" charset="0"/>
                <a:ea typeface="宋体" panose="02010600030101010101" pitchFamily="2" charset="-122"/>
                <a:cs typeface="黑体" panose="02010609060101010101" charset="-122"/>
              </a:rPr>
              <a:t>将信息嵌入在音频的频域中确实具有一定的鲁棒性，但也仅能在低压缩率的环境中体现出来，在高压缩率环境中鲁棒性较差。</a:t>
            </a:r>
            <a:endParaRPr lang="zh-CN" altLang="zh-CN" sz="1200" dirty="0">
              <a:effectLst/>
              <a:latin typeface="Times New Roman" panose="02020603050405020304" pitchFamily="18" charset="0"/>
              <a:ea typeface="宋体" panose="02010600030101010101" pitchFamily="2" charset="-122"/>
              <a:cs typeface="黑体" panose="02010609060101010101" charset="-122"/>
            </a:endParaRPr>
          </a:p>
          <a:p>
            <a:pPr algn="just">
              <a:lnSpc>
                <a:spcPct val="150000"/>
              </a:lnSpc>
            </a:pPr>
            <a:endParaRPr lang="zh-CN" altLang="zh-CN" sz="1200" dirty="0">
              <a:effectLst/>
              <a:latin typeface="Times New Roman" panose="02020603050405020304" pitchFamily="18" charset="0"/>
              <a:ea typeface="宋体" panose="02010600030101010101" pitchFamily="2" charset="-122"/>
              <a:cs typeface="黑体" panose="02010609060101010101" charset="-122"/>
            </a:endParaRPr>
          </a:p>
          <a:p>
            <a:pPr algn="ctr"/>
            <a:r>
              <a:rPr lang="en-US" altLang="zh-CN" sz="1050" kern="100" dirty="0">
                <a:effectLst/>
                <a:latin typeface="Times New Roman" panose="02020603050405020304" pitchFamily="18" charset="0"/>
                <a:ea typeface="宋体" panose="02010600030101010101" pitchFamily="2" charset="-122"/>
              </a:rPr>
              <a:t> </a:t>
            </a:r>
            <a:endParaRPr lang="zh-CN" altLang="zh-CN" sz="1050" kern="100" dirty="0">
              <a:effectLst/>
              <a:latin typeface="Times New Roman" panose="02020603050405020304" pitchFamily="18" charset="0"/>
              <a:ea typeface="宋体" panose="02010600030101010101" pitchFamily="2" charset="-122"/>
            </a:endParaRPr>
          </a:p>
          <a:p>
            <a:pPr algn="just">
              <a:lnSpc>
                <a:spcPct val="150000"/>
              </a:lnSpc>
              <a:spcBef>
                <a:spcPts val="600"/>
              </a:spcBef>
            </a:pPr>
            <a:endParaRPr lang="zh-CN" altLang="en-US" sz="1200" dirty="0">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鲁棒性</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21" name="图片 20"/>
          <p:cNvPicPr>
            <a:picLocks noChangeAspect="1"/>
          </p:cNvPicPr>
          <p:nvPr/>
        </p:nvPicPr>
        <p:blipFill>
          <a:blip r:embed="rId3">
            <a:clrChange>
              <a:clrFrom>
                <a:srgbClr val="FFFFFF"/>
              </a:clrFrom>
              <a:clrTo>
                <a:srgbClr val="FFFFFF">
                  <a:alpha val="0"/>
                </a:srgbClr>
              </a:clrTo>
            </a:clrChange>
          </a:blip>
          <a:stretch>
            <a:fillRect/>
          </a:stretch>
        </p:blipFill>
        <p:spPr>
          <a:xfrm>
            <a:off x="604777" y="722627"/>
            <a:ext cx="3147870" cy="2308157"/>
          </a:xfrm>
          <a:prstGeom prst="rect">
            <a:avLst/>
          </a:prstGeom>
        </p:spPr>
      </p:pic>
      <p:pic>
        <p:nvPicPr>
          <p:cNvPr id="22" name="图片 21"/>
          <p:cNvPicPr>
            <a:picLocks noChangeAspect="1"/>
          </p:cNvPicPr>
          <p:nvPr/>
        </p:nvPicPr>
        <p:blipFill>
          <a:blip r:embed="rId4"/>
          <a:stretch>
            <a:fillRect/>
          </a:stretch>
        </p:blipFill>
        <p:spPr>
          <a:xfrm>
            <a:off x="4302060" y="761659"/>
            <a:ext cx="4362432" cy="2373898"/>
          </a:xfrm>
          <a:prstGeom prst="rect">
            <a:avLst/>
          </a:prstGeom>
        </p:spPr>
      </p:pic>
      <p:sp>
        <p:nvSpPr>
          <p:cNvPr id="27" name="文本框 26"/>
          <p:cNvSpPr txBox="1"/>
          <p:nvPr/>
        </p:nvSpPr>
        <p:spPr>
          <a:xfrm>
            <a:off x="4302060" y="3397613"/>
            <a:ext cx="4362432" cy="88004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600"/>
              </a:spcBef>
              <a:spcAft>
                <a:spcPts val="0"/>
              </a:spcAft>
              <a:buClrTx/>
              <a:buSzTx/>
              <a:buFontTx/>
              <a:buNone/>
              <a:defRPr/>
            </a:pPr>
            <a:r>
              <a:rPr kumimoji="0" lang="zh-CN" altLang="en-US" sz="1200" b="1" i="0" u="none" strike="noStrike" kern="100" cap="none" spc="0" normalizeH="0" baseline="0" noProof="0" dirty="0">
                <a:ln>
                  <a:noFill/>
                </a:ln>
                <a:solidFill>
                  <a:srgbClr val="000000"/>
                </a:solidFill>
                <a:effectLst/>
                <a:uLnTx/>
                <a:uFillTx/>
                <a:latin typeface="黑体" panose="02010609060101010101" charset="-122"/>
                <a:ea typeface="黑体" panose="02010609060101010101" charset="-122"/>
                <a:cs typeface="Times New Roman" panose="02020603050405020304" pitchFamily="18" charset="0"/>
              </a:rPr>
              <a:t>实验方案：</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由于在压缩率为</a:t>
            </a:r>
            <a:r>
              <a:rPr lang="en-US" altLang="zh-CN" sz="1200" kern="100" dirty="0">
                <a:effectLst/>
                <a:latin typeface="Times New Roman" panose="02020603050405020304" pitchFamily="18" charset="0"/>
                <a:ea typeface="宋体" panose="02010600030101010101" pitchFamily="2" charset="-122"/>
              </a:rPr>
              <a:t>320kbps</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时无失真层的隐写算法已经具有较强的鲁棒性，因此</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实验仅在压缩率为</a:t>
            </a:r>
            <a:r>
              <a:rPr lang="en-US" altLang="zh-CN" sz="1200" kern="100" dirty="0">
                <a:effectLst/>
                <a:latin typeface="Times New Roman" panose="02020603050405020304" pitchFamily="18" charset="0"/>
                <a:ea typeface="宋体" panose="02010600030101010101" pitchFamily="2" charset="-122"/>
              </a:rPr>
              <a:t>128kbps</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的有损环境下重新训练编码器和解码器，并</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测量</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最终的提取准确率</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1" kern="100" dirty="0">
              <a:latin typeface="黑体" panose="02010609060101010101" charset="-122"/>
              <a:ea typeface="黑体" panose="02010609060101010101" charset="-122"/>
              <a:cs typeface="Times New Roman" panose="02020603050405020304" pitchFamily="18" charset="0"/>
            </a:endParaRPr>
          </a:p>
        </p:txBody>
      </p:sp>
      <p:sp>
        <p:nvSpPr>
          <p:cNvPr id="28" name="文本框 27"/>
          <p:cNvSpPr txBox="1"/>
          <p:nvPr/>
        </p:nvSpPr>
        <p:spPr>
          <a:xfrm>
            <a:off x="604777" y="3531078"/>
            <a:ext cx="3147870" cy="613117"/>
          </a:xfrm>
          <a:prstGeom prst="rect">
            <a:avLst/>
          </a:prstGeom>
          <a:noFill/>
        </p:spPr>
        <p:txBody>
          <a:bodyPr wrap="square" rtlCol="0">
            <a:spAutoFit/>
          </a:bodyPr>
          <a:lstStyle/>
          <a:p>
            <a:pPr algn="just">
              <a:lnSpc>
                <a:spcPct val="150000"/>
              </a:lnSpc>
              <a:spcBef>
                <a:spcPts val="600"/>
              </a:spcBef>
            </a:pPr>
            <a:r>
              <a:rPr lang="zh-CN" altLang="en-US" sz="1200" b="1" kern="100" dirty="0">
                <a:latin typeface="黑体" panose="02010609060101010101" charset="-122"/>
                <a:ea typeface="黑体" panose="02010609060101010101" charset="-122"/>
                <a:cs typeface="Times New Roman" panose="02020603050405020304" pitchFamily="18" charset="0"/>
              </a:rPr>
              <a:t>实验目的：</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验证</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课题隐写算法具有良好的鲁棒性，以及失真层的有效性。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鲁棒性</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21" name="图片 20"/>
          <p:cNvPicPr>
            <a:picLocks noChangeAspect="1"/>
          </p:cNvPicPr>
          <p:nvPr/>
        </p:nvPicPr>
        <p:blipFill>
          <a:blip r:embed="rId3">
            <a:clrChange>
              <a:clrFrom>
                <a:srgbClr val="FFFFFF"/>
              </a:clrFrom>
              <a:clrTo>
                <a:srgbClr val="FFFFFF">
                  <a:alpha val="0"/>
                </a:srgbClr>
              </a:clrTo>
            </a:clrChange>
          </a:blip>
          <a:stretch>
            <a:fillRect/>
          </a:stretch>
        </p:blipFill>
        <p:spPr>
          <a:xfrm>
            <a:off x="604777" y="722627"/>
            <a:ext cx="3147870" cy="2308157"/>
          </a:xfrm>
          <a:prstGeom prst="rect">
            <a:avLst/>
          </a:prstGeom>
        </p:spPr>
      </p:pic>
      <p:pic>
        <p:nvPicPr>
          <p:cNvPr id="22" name="图片 21"/>
          <p:cNvPicPr>
            <a:picLocks noChangeAspect="1"/>
          </p:cNvPicPr>
          <p:nvPr/>
        </p:nvPicPr>
        <p:blipFill>
          <a:blip r:embed="rId4"/>
          <a:stretch>
            <a:fillRect/>
          </a:stretch>
        </p:blipFill>
        <p:spPr>
          <a:xfrm>
            <a:off x="4302060" y="761659"/>
            <a:ext cx="4362432" cy="2373898"/>
          </a:xfrm>
          <a:prstGeom prst="rect">
            <a:avLst/>
          </a:prstGeom>
        </p:spPr>
      </p:pic>
      <p:sp>
        <p:nvSpPr>
          <p:cNvPr id="7" name="文本框 6"/>
          <p:cNvSpPr txBox="1"/>
          <p:nvPr/>
        </p:nvSpPr>
        <p:spPr>
          <a:xfrm>
            <a:off x="604777" y="3370215"/>
            <a:ext cx="8059715" cy="1682640"/>
          </a:xfrm>
          <a:prstGeom prst="rect">
            <a:avLst/>
          </a:prstGeom>
          <a:noFill/>
        </p:spPr>
        <p:txBody>
          <a:bodyPr wrap="square" rtlCol="0">
            <a:spAutoFit/>
          </a:bodyPr>
          <a:lstStyle/>
          <a:p>
            <a:pPr algn="just">
              <a:lnSpc>
                <a:spcPct val="150000"/>
              </a:lnSpc>
            </a:pPr>
            <a:r>
              <a:rPr lang="zh-CN" altLang="en-US" sz="1200" b="1" kern="100" dirty="0">
                <a:latin typeface="黑体" panose="02010609060101010101" charset="-122"/>
                <a:ea typeface="黑体" panose="02010609060101010101" charset="-122"/>
                <a:cs typeface="Times New Roman" panose="02020603050405020304" pitchFamily="18" charset="0"/>
              </a:rPr>
              <a:t>实验结论：</a:t>
            </a:r>
            <a:r>
              <a:rPr lang="zh-CN" altLang="en-US" sz="1200" dirty="0">
                <a:effectLst/>
                <a:latin typeface="Times New Roman" panose="02020603050405020304" pitchFamily="18" charset="0"/>
                <a:ea typeface="宋体" panose="02010600030101010101" pitchFamily="2" charset="-122"/>
                <a:cs typeface="黑体" panose="02010609060101010101" charset="-122"/>
              </a:rPr>
              <a:t>当嵌入率为</a:t>
            </a:r>
            <a:r>
              <a:rPr lang="en-US" altLang="zh-CN" sz="1200" dirty="0">
                <a:effectLst/>
                <a:latin typeface="Times New Roman" panose="02020603050405020304" pitchFamily="18" charset="0"/>
                <a:ea typeface="宋体" panose="02010600030101010101" pitchFamily="2" charset="-122"/>
                <a:cs typeface="黑体" panose="02010609060101010101" charset="-122"/>
              </a:rPr>
              <a:t>5.52kbps</a:t>
            </a:r>
            <a:r>
              <a:rPr lang="zh-CN" altLang="en-US" sz="1200" dirty="0">
                <a:effectLst/>
                <a:latin typeface="Times New Roman" panose="02020603050405020304" pitchFamily="18" charset="0"/>
                <a:ea typeface="宋体" panose="02010600030101010101" pitchFamily="2" charset="-122"/>
                <a:cs typeface="黑体" panose="02010609060101010101" charset="-122"/>
              </a:rPr>
              <a:t>时，隐写算法面对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AAC</a:t>
            </a:r>
            <a:r>
              <a:rPr lang="zh-CN" altLang="en-US" sz="1200" dirty="0">
                <a:effectLst/>
                <a:latin typeface="Times New Roman" panose="02020603050405020304" pitchFamily="18" charset="0"/>
                <a:ea typeface="宋体" panose="02010600030101010101" pitchFamily="2" charset="-122"/>
                <a:cs typeface="黑体" panose="02010609060101010101" charset="-122"/>
              </a:rPr>
              <a:t>压缩的提取准确率从</a:t>
            </a:r>
            <a:r>
              <a:rPr lang="en-US" altLang="zh-CN" sz="1200" dirty="0">
                <a:effectLst/>
                <a:latin typeface="Times New Roman" panose="02020603050405020304" pitchFamily="18" charset="0"/>
                <a:ea typeface="宋体" panose="02010600030101010101" pitchFamily="2" charset="-122"/>
                <a:cs typeface="黑体" panose="02010609060101010101" charset="-122"/>
              </a:rPr>
              <a:t>95.14%</a:t>
            </a:r>
            <a:r>
              <a:rPr lang="zh-CN" altLang="en-US" sz="1200" dirty="0">
                <a:effectLst/>
                <a:latin typeface="Times New Roman" panose="02020603050405020304" pitchFamily="18" charset="0"/>
                <a:ea typeface="宋体" panose="02010600030101010101" pitchFamily="2" charset="-122"/>
                <a:cs typeface="黑体" panose="02010609060101010101" charset="-122"/>
              </a:rPr>
              <a:t>提升到</a:t>
            </a:r>
            <a:r>
              <a:rPr lang="en-US" altLang="zh-CN" sz="1200" dirty="0">
                <a:effectLst/>
                <a:latin typeface="Times New Roman" panose="02020603050405020304" pitchFamily="18" charset="0"/>
                <a:ea typeface="宋体" panose="02010600030101010101" pitchFamily="2" charset="-122"/>
                <a:cs typeface="黑体" panose="02010609060101010101" charset="-122"/>
              </a:rPr>
              <a:t>99.19%</a:t>
            </a:r>
            <a:r>
              <a:rPr lang="zh-CN" altLang="en-US" sz="1200" dirty="0">
                <a:effectLst/>
                <a:latin typeface="Times New Roman" panose="02020603050405020304" pitchFamily="18" charset="0"/>
                <a:ea typeface="宋体" panose="02010600030101010101" pitchFamily="2" charset="-122"/>
                <a:cs typeface="黑体" panose="02010609060101010101" charset="-122"/>
              </a:rPr>
              <a:t>，面对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MP3</a:t>
            </a:r>
            <a:r>
              <a:rPr lang="zh-CN" altLang="en-US" sz="1200" dirty="0">
                <a:effectLst/>
                <a:latin typeface="Times New Roman" panose="02020603050405020304" pitchFamily="18" charset="0"/>
                <a:ea typeface="宋体" panose="02010600030101010101" pitchFamily="2" charset="-122"/>
                <a:cs typeface="黑体" panose="02010609060101010101" charset="-122"/>
              </a:rPr>
              <a:t>压缩的提取准确从</a:t>
            </a:r>
            <a:r>
              <a:rPr lang="en-US" altLang="zh-CN" sz="1200" dirty="0">
                <a:effectLst/>
                <a:latin typeface="Times New Roman" panose="02020603050405020304" pitchFamily="18" charset="0"/>
                <a:ea typeface="宋体" panose="02010600030101010101" pitchFamily="2" charset="-122"/>
                <a:cs typeface="黑体" panose="02010609060101010101" charset="-122"/>
              </a:rPr>
              <a:t>92.17%</a:t>
            </a:r>
            <a:r>
              <a:rPr lang="zh-CN" altLang="en-US" sz="1200" dirty="0">
                <a:effectLst/>
                <a:latin typeface="Times New Roman" panose="02020603050405020304" pitchFamily="18" charset="0"/>
                <a:ea typeface="宋体" panose="02010600030101010101" pitchFamily="2" charset="-122"/>
                <a:cs typeface="黑体" panose="02010609060101010101" charset="-122"/>
              </a:rPr>
              <a:t>提升到</a:t>
            </a:r>
            <a:r>
              <a:rPr lang="en-US" altLang="zh-CN" sz="1200" dirty="0">
                <a:effectLst/>
                <a:latin typeface="Times New Roman" panose="02020603050405020304" pitchFamily="18" charset="0"/>
                <a:ea typeface="宋体" panose="02010600030101010101" pitchFamily="2" charset="-122"/>
                <a:cs typeface="黑体" panose="02010609060101010101" charset="-122"/>
              </a:rPr>
              <a:t>99.01%</a:t>
            </a:r>
            <a:r>
              <a:rPr lang="zh-CN" altLang="en-US" sz="1200" dirty="0">
                <a:effectLst/>
                <a:latin typeface="Times New Roman" panose="02020603050405020304" pitchFamily="18" charset="0"/>
                <a:ea typeface="宋体" panose="02010600030101010101" pitchFamily="2" charset="-122"/>
                <a:cs typeface="黑体" panose="02010609060101010101" charset="-122"/>
              </a:rPr>
              <a:t>，当嵌入率为</a:t>
            </a:r>
            <a:r>
              <a:rPr lang="en-US" altLang="zh-CN" sz="1200" dirty="0">
                <a:effectLst/>
                <a:latin typeface="Times New Roman" panose="02020603050405020304" pitchFamily="18" charset="0"/>
                <a:ea typeface="宋体" panose="02010600030101010101" pitchFamily="2" charset="-122"/>
                <a:cs typeface="黑体" panose="02010609060101010101" charset="-122"/>
              </a:rPr>
              <a:t>20.05kbps</a:t>
            </a:r>
            <a:r>
              <a:rPr lang="zh-CN" altLang="en-US" sz="1200" dirty="0">
                <a:effectLst/>
                <a:latin typeface="Times New Roman" panose="02020603050405020304" pitchFamily="18" charset="0"/>
                <a:ea typeface="宋体" panose="02010600030101010101" pitchFamily="2" charset="-122"/>
                <a:cs typeface="黑体" panose="02010609060101010101" charset="-122"/>
              </a:rPr>
              <a:t>时，隐写算法面对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AAC</a:t>
            </a:r>
            <a:r>
              <a:rPr lang="zh-CN" altLang="en-US" sz="1200" dirty="0">
                <a:effectLst/>
                <a:latin typeface="Times New Roman" panose="02020603050405020304" pitchFamily="18" charset="0"/>
                <a:ea typeface="宋体" panose="02010600030101010101" pitchFamily="2" charset="-122"/>
                <a:cs typeface="黑体" panose="02010609060101010101" charset="-122"/>
              </a:rPr>
              <a:t>压缩的提取准确率从</a:t>
            </a:r>
            <a:r>
              <a:rPr lang="en-US" altLang="zh-CN" sz="1200" dirty="0">
                <a:effectLst/>
                <a:latin typeface="Times New Roman" panose="02020603050405020304" pitchFamily="18" charset="0"/>
                <a:ea typeface="宋体" panose="02010600030101010101" pitchFamily="2" charset="-122"/>
                <a:cs typeface="黑体" panose="02010609060101010101" charset="-122"/>
              </a:rPr>
              <a:t>81.61%</a:t>
            </a:r>
            <a:r>
              <a:rPr lang="zh-CN" altLang="en-US" sz="1200" dirty="0">
                <a:effectLst/>
                <a:latin typeface="Times New Roman" panose="02020603050405020304" pitchFamily="18" charset="0"/>
                <a:ea typeface="宋体" panose="02010600030101010101" pitchFamily="2" charset="-122"/>
                <a:cs typeface="黑体" panose="02010609060101010101" charset="-122"/>
              </a:rPr>
              <a:t>提升到</a:t>
            </a:r>
            <a:r>
              <a:rPr lang="en-US" altLang="zh-CN" sz="1200" dirty="0">
                <a:effectLst/>
                <a:latin typeface="Times New Roman" panose="02020603050405020304" pitchFamily="18" charset="0"/>
                <a:ea typeface="宋体" panose="02010600030101010101" pitchFamily="2" charset="-122"/>
                <a:cs typeface="黑体" panose="02010609060101010101" charset="-122"/>
              </a:rPr>
              <a:t>97.49%</a:t>
            </a:r>
            <a:r>
              <a:rPr lang="zh-CN" altLang="en-US" sz="1200" dirty="0">
                <a:effectLst/>
                <a:latin typeface="Times New Roman" panose="02020603050405020304" pitchFamily="18" charset="0"/>
                <a:ea typeface="宋体" panose="02010600030101010101" pitchFamily="2" charset="-122"/>
                <a:cs typeface="黑体" panose="02010609060101010101" charset="-122"/>
              </a:rPr>
              <a:t>，面对</a:t>
            </a:r>
            <a:r>
              <a:rPr lang="en-US" altLang="zh-CN" sz="1200" dirty="0">
                <a:effectLst/>
                <a:latin typeface="Times New Roman" panose="02020603050405020304" pitchFamily="18" charset="0"/>
                <a:ea typeface="宋体" panose="02010600030101010101" pitchFamily="2" charset="-122"/>
                <a:cs typeface="黑体" panose="02010609060101010101" charset="-122"/>
              </a:rPr>
              <a:t>MP3</a:t>
            </a:r>
            <a:r>
              <a:rPr lang="zh-CN" altLang="en-US" sz="1200" dirty="0">
                <a:effectLst/>
                <a:latin typeface="Times New Roman" panose="02020603050405020304" pitchFamily="18" charset="0"/>
                <a:ea typeface="宋体" panose="02010600030101010101" pitchFamily="2" charset="-122"/>
                <a:cs typeface="黑体" panose="02010609060101010101" charset="-122"/>
              </a:rPr>
              <a:t>压缩的提取准确从</a:t>
            </a:r>
            <a:r>
              <a:rPr lang="en-US" altLang="zh-CN" sz="1200" dirty="0">
                <a:effectLst/>
                <a:latin typeface="Times New Roman" panose="02020603050405020304" pitchFamily="18" charset="0"/>
                <a:ea typeface="宋体" panose="02010600030101010101" pitchFamily="2" charset="-122"/>
                <a:cs typeface="黑体" panose="02010609060101010101" charset="-122"/>
              </a:rPr>
              <a:t>76.37%</a:t>
            </a:r>
            <a:r>
              <a:rPr lang="zh-CN" altLang="en-US" sz="1200" dirty="0">
                <a:effectLst/>
                <a:latin typeface="Times New Roman" panose="02020603050405020304" pitchFamily="18" charset="0"/>
                <a:ea typeface="宋体" panose="02010600030101010101" pitchFamily="2" charset="-122"/>
                <a:cs typeface="黑体" panose="02010609060101010101" charset="-122"/>
              </a:rPr>
              <a:t>提升到</a:t>
            </a:r>
            <a:r>
              <a:rPr lang="en-US" altLang="zh-CN" sz="1200" dirty="0">
                <a:effectLst/>
                <a:latin typeface="Times New Roman" panose="02020603050405020304" pitchFamily="18" charset="0"/>
                <a:ea typeface="宋体" panose="02010600030101010101" pitchFamily="2" charset="-122"/>
                <a:cs typeface="黑体" panose="02010609060101010101" charset="-122"/>
              </a:rPr>
              <a:t>96.80%</a:t>
            </a:r>
            <a:r>
              <a:rPr lang="zh-CN" altLang="en-US" sz="1200" dirty="0">
                <a:effectLst/>
                <a:latin typeface="Times New Roman" panose="02020603050405020304" pitchFamily="18" charset="0"/>
                <a:ea typeface="宋体" panose="02010600030101010101" pitchFamily="2" charset="-122"/>
                <a:cs typeface="黑体" panose="02010609060101010101" charset="-122"/>
              </a:rPr>
              <a:t>，这表明本课题隐写算法具有良好的鲁棒性，同时也证明了失真层的有效性。</a:t>
            </a:r>
            <a:endParaRPr lang="zh-CN" altLang="zh-CN" sz="1200" dirty="0">
              <a:effectLst/>
              <a:latin typeface="Times New Roman" panose="02020603050405020304" pitchFamily="18" charset="0"/>
              <a:ea typeface="宋体" panose="02010600030101010101" pitchFamily="2" charset="-122"/>
              <a:cs typeface="黑体" panose="02010609060101010101" charset="-122"/>
            </a:endParaRPr>
          </a:p>
          <a:p>
            <a:pPr algn="ctr"/>
            <a:r>
              <a:rPr lang="en-US" altLang="zh-CN" sz="1050" kern="100" dirty="0">
                <a:effectLst/>
                <a:latin typeface="Times New Roman" panose="02020603050405020304" pitchFamily="18" charset="0"/>
                <a:ea typeface="宋体" panose="02010600030101010101" pitchFamily="2" charset="-122"/>
              </a:rPr>
              <a:t> </a:t>
            </a:r>
            <a:endParaRPr lang="zh-CN" altLang="zh-CN" sz="1050" kern="100" dirty="0">
              <a:effectLst/>
              <a:latin typeface="Times New Roman" panose="02020603050405020304" pitchFamily="18" charset="0"/>
              <a:ea typeface="宋体" panose="02010600030101010101" pitchFamily="2" charset="-122"/>
            </a:endParaRPr>
          </a:p>
          <a:p>
            <a:pPr algn="just">
              <a:lnSpc>
                <a:spcPct val="150000"/>
              </a:lnSpc>
              <a:spcBef>
                <a:spcPts val="600"/>
              </a:spcBef>
            </a:pPr>
            <a:endParaRPr lang="zh-CN" altLang="en-US" sz="1200" dirty="0">
              <a:latin typeface="Times New Roman" panose="0202060305040502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6A9BB57-BC83-4AB3-8B11-230B860F4144}"/>
              </a:ext>
            </a:extLst>
          </p:cNvPr>
          <p:cNvGrpSpPr/>
          <p:nvPr/>
        </p:nvGrpSpPr>
        <p:grpSpPr>
          <a:xfrm>
            <a:off x="2375211" y="1282390"/>
            <a:ext cx="4059044" cy="2114498"/>
            <a:chOff x="2375211" y="1282390"/>
            <a:chExt cx="4059044" cy="2114498"/>
          </a:xfrm>
        </p:grpSpPr>
        <p:sp>
          <p:nvSpPr>
            <p:cNvPr id="12" name="文本框 11"/>
            <p:cNvSpPr txBox="1"/>
            <p:nvPr/>
          </p:nvSpPr>
          <p:spPr>
            <a:xfrm>
              <a:off x="2804533" y="1490022"/>
              <a:ext cx="3222702" cy="1261884"/>
            </a:xfrm>
            <a:prstGeom prst="rect">
              <a:avLst/>
            </a:prstGeom>
            <a:noFill/>
          </p:spPr>
          <p:txBody>
            <a:bodyPr wrap="square" rtlCol="0">
              <a:spAutoFit/>
            </a:bodyPr>
            <a:lstStyle/>
            <a:p>
              <a:pPr algn="ct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PART 04</a:t>
              </a:r>
            </a:p>
            <a:p>
              <a:pPr algn="ctr"/>
              <a:r>
                <a:rPr lang="zh-CN" altLang="en-US" sz="4400" dirty="0">
                  <a:latin typeface="黑体" panose="02010609060101010101" pitchFamily="49" charset="-122"/>
                  <a:ea typeface="黑体" panose="02010609060101010101" pitchFamily="49" charset="-122"/>
                </a:rPr>
                <a:t>可视化展示</a:t>
              </a:r>
            </a:p>
          </p:txBody>
        </p:sp>
        <p:cxnSp>
          <p:nvCxnSpPr>
            <p:cNvPr id="10" name="直接连接符 9">
              <a:extLst>
                <a:ext uri="{FF2B5EF4-FFF2-40B4-BE49-F238E27FC236}">
                  <a16:creationId xmlns:a16="http://schemas.microsoft.com/office/drawing/2014/main" id="{53739433-4F45-4845-81B2-14BF62D54887}"/>
                </a:ext>
              </a:extLst>
            </p:cNvPr>
            <p:cNvCxnSpPr>
              <a:cxnSpLocks/>
            </p:cNvCxnSpPr>
            <p:nvPr/>
          </p:nvCxnSpPr>
          <p:spPr>
            <a:xfrm>
              <a:off x="2804532" y="2817709"/>
              <a:ext cx="3222702"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1579A9-FADE-43D5-ADE5-1FC283DB57E7}"/>
                </a:ext>
              </a:extLst>
            </p:cNvPr>
            <p:cNvSpPr txBox="1"/>
            <p:nvPr/>
          </p:nvSpPr>
          <p:spPr>
            <a:xfrm>
              <a:off x="3389971" y="3027556"/>
              <a:ext cx="184731" cy="369332"/>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48479007-F39F-4A17-B540-724D47F6F8D3}"/>
                </a:ext>
              </a:extLst>
            </p:cNvPr>
            <p:cNvSpPr txBox="1"/>
            <p:nvPr/>
          </p:nvSpPr>
          <p:spPr>
            <a:xfrm>
              <a:off x="2804532" y="2817709"/>
              <a:ext cx="3222702" cy="369332"/>
            </a:xfrm>
            <a:prstGeom prst="rect">
              <a:avLst/>
            </a:prstGeom>
            <a:noFill/>
          </p:spPr>
          <p:txBody>
            <a:bodyPr wrap="square" rtlCol="0">
              <a:spAutoFit/>
            </a:bodyPr>
            <a:lstStyle/>
            <a:p>
              <a:pPr algn="ctr"/>
              <a:r>
                <a:rPr lang="en-US" altLang="zh-CN" b="1" dirty="0">
                  <a:solidFill>
                    <a:schemeClr val="bg1">
                      <a:lumMod val="65000"/>
                    </a:schemeClr>
                  </a:solidFill>
                  <a:latin typeface="Times New Roman" panose="02020603050405020304" pitchFamily="18" charset="0"/>
                  <a:cs typeface="Times New Roman" panose="02020603050405020304" pitchFamily="18" charset="0"/>
                </a:rPr>
                <a:t>Display Visualization</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DB4047-1AF7-4FF2-B830-0DC68D54FCE4}"/>
                </a:ext>
              </a:extLst>
            </p:cNvPr>
            <p:cNvSpPr/>
            <p:nvPr/>
          </p:nvSpPr>
          <p:spPr>
            <a:xfrm>
              <a:off x="2375211" y="1282390"/>
              <a:ext cx="4059044" cy="21144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0535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系统介绍</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3" name="图片 2"/>
          <p:cNvPicPr>
            <a:picLocks noChangeAspect="1"/>
          </p:cNvPicPr>
          <p:nvPr/>
        </p:nvPicPr>
        <p:blipFill>
          <a:blip r:embed="rId3"/>
          <a:stretch>
            <a:fillRect/>
          </a:stretch>
        </p:blipFill>
        <p:spPr>
          <a:xfrm>
            <a:off x="467412" y="815474"/>
            <a:ext cx="5405973" cy="3778828"/>
          </a:xfrm>
          <a:prstGeom prst="rect">
            <a:avLst/>
          </a:prstGeom>
        </p:spPr>
      </p:pic>
      <p:sp>
        <p:nvSpPr>
          <p:cNvPr id="8" name="文本框 7"/>
          <p:cNvSpPr txBox="1"/>
          <p:nvPr/>
        </p:nvSpPr>
        <p:spPr>
          <a:xfrm>
            <a:off x="6233534" y="703954"/>
            <a:ext cx="2558610" cy="4291046"/>
          </a:xfrm>
          <a:prstGeom prst="rect">
            <a:avLst/>
          </a:prstGeom>
          <a:noFill/>
        </p:spPr>
        <p:txBody>
          <a:bodyPr wrap="square" rtlCol="0">
            <a:spAutoFit/>
          </a:bodyPr>
          <a:lstStyle/>
          <a:p>
            <a:pPr algn="just">
              <a:lnSpc>
                <a:spcPct val="150000"/>
              </a:lnSpc>
            </a:pPr>
            <a:r>
              <a:rPr lang="zh-CN" altLang="en-US" sz="1400" b="1" kern="100" dirty="0">
                <a:latin typeface="黑体" panose="02010609060101010101" charset="-122"/>
                <a:ea typeface="黑体" panose="02010609060101010101" charset="-122"/>
                <a:cs typeface="Times New Roman" panose="02020603050405020304" pitchFamily="18" charset="0"/>
              </a:rPr>
              <a:t>系统概述：</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课题</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400" kern="100" dirty="0">
                <a:effectLst/>
                <a:latin typeface="Times New Roman" panose="02020603050405020304" pitchFamily="18" charset="0"/>
                <a:ea typeface="宋体" panose="02010600030101010101" pitchFamily="2" charset="-122"/>
              </a:rPr>
              <a:t>PyQt5</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库完成了对音频隐写算法的可视化系统的实现，其界面如图所示。</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此</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系统的核心功能是实现向音频中嵌入文本信息</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并在音频进行有损处理后，再从音频中提取出该信息，从而直观的展示本</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课题</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隐写算法在面对格式转换攻击时的鲁棒性，</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此</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系统也能够通过播放、打印音频的方法直观的表现隐写算法的保真度。</a:t>
            </a:r>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algn="just">
              <a:lnSpc>
                <a:spcPct val="150000"/>
              </a:lnSpc>
              <a:spcBef>
                <a:spcPts val="600"/>
              </a:spcBef>
            </a:pPr>
            <a:endParaRPr lang="zh-CN" altLang="en-US" sz="1200" dirty="0">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F3B5230A-6C80-4C78-963C-04BD3B6B6B46}"/>
              </a:ext>
            </a:extLst>
          </p:cNvPr>
          <p:cNvGrpSpPr/>
          <p:nvPr/>
        </p:nvGrpSpPr>
        <p:grpSpPr>
          <a:xfrm>
            <a:off x="2575932" y="1282390"/>
            <a:ext cx="3640875" cy="2114498"/>
            <a:chOff x="2575932" y="1282390"/>
            <a:chExt cx="3640875" cy="2114498"/>
          </a:xfrm>
        </p:grpSpPr>
        <p:sp>
          <p:nvSpPr>
            <p:cNvPr id="12" name="文本框 11"/>
            <p:cNvSpPr txBox="1"/>
            <p:nvPr/>
          </p:nvSpPr>
          <p:spPr>
            <a:xfrm>
              <a:off x="3079751" y="1490022"/>
              <a:ext cx="2647950" cy="1261884"/>
            </a:xfrm>
            <a:prstGeom prst="rect">
              <a:avLst/>
            </a:prstGeom>
            <a:noFill/>
          </p:spPr>
          <p:txBody>
            <a:bodyPr wrap="square" rtlCol="0">
              <a:spAutoFit/>
            </a:bodyPr>
            <a:lstStyle/>
            <a:p>
              <a:pPr algn="ct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PART 01</a:t>
              </a:r>
            </a:p>
            <a:p>
              <a:pPr algn="ctr"/>
              <a:r>
                <a:rPr lang="zh-CN" altLang="en-US" sz="4400" dirty="0">
                  <a:latin typeface="黑体" panose="02010609060101010101" pitchFamily="49" charset="-122"/>
                  <a:ea typeface="黑体" panose="02010609060101010101" pitchFamily="49" charset="-122"/>
                </a:rPr>
                <a:t>选题背景</a:t>
              </a:r>
            </a:p>
          </p:txBody>
        </p:sp>
        <p:cxnSp>
          <p:nvCxnSpPr>
            <p:cNvPr id="10" name="直接连接符 9">
              <a:extLst>
                <a:ext uri="{FF2B5EF4-FFF2-40B4-BE49-F238E27FC236}">
                  <a16:creationId xmlns:a16="http://schemas.microsoft.com/office/drawing/2014/main" id="{53739433-4F45-4845-81B2-14BF62D54887}"/>
                </a:ext>
              </a:extLst>
            </p:cNvPr>
            <p:cNvCxnSpPr/>
            <p:nvPr/>
          </p:nvCxnSpPr>
          <p:spPr>
            <a:xfrm>
              <a:off x="3079750" y="2817709"/>
              <a:ext cx="2647950"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1579A9-FADE-43D5-ADE5-1FC283DB57E7}"/>
                </a:ext>
              </a:extLst>
            </p:cNvPr>
            <p:cNvSpPr txBox="1"/>
            <p:nvPr/>
          </p:nvSpPr>
          <p:spPr>
            <a:xfrm>
              <a:off x="3389971" y="3027556"/>
              <a:ext cx="184731" cy="369332"/>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48479007-F39F-4A17-B540-724D47F6F8D3}"/>
                </a:ext>
              </a:extLst>
            </p:cNvPr>
            <p:cNvSpPr txBox="1"/>
            <p:nvPr/>
          </p:nvSpPr>
          <p:spPr>
            <a:xfrm>
              <a:off x="2575933" y="2812133"/>
              <a:ext cx="3640874" cy="369332"/>
            </a:xfrm>
            <a:prstGeom prst="rect">
              <a:avLst/>
            </a:prstGeom>
            <a:noFill/>
          </p:spPr>
          <p:txBody>
            <a:bodyPr wrap="square" rtlCol="0">
              <a:spAutoFit/>
            </a:bodyPr>
            <a:lstStyle/>
            <a:p>
              <a:r>
                <a:rPr lang="en-US" altLang="zh-CN" b="1" dirty="0">
                  <a:solidFill>
                    <a:schemeClr val="bg1">
                      <a:lumMod val="65000"/>
                    </a:schemeClr>
                  </a:solidFill>
                  <a:latin typeface="Times New Roman" panose="02020603050405020304" pitchFamily="18" charset="0"/>
                  <a:cs typeface="Times New Roman" panose="02020603050405020304" pitchFamily="18" charset="0"/>
                </a:rPr>
                <a:t>        B</a:t>
              </a:r>
              <a:r>
                <a:rPr lang="en-US" altLang="zh-CN" b="1" i="0" dirty="0">
                  <a:solidFill>
                    <a:schemeClr val="bg1">
                      <a:lumMod val="65000"/>
                    </a:schemeClr>
                  </a:solidFill>
                  <a:effectLst/>
                  <a:latin typeface="Times New Roman" panose="02020603050405020304" pitchFamily="18" charset="0"/>
                  <a:cs typeface="Times New Roman" panose="02020603050405020304" pitchFamily="18" charset="0"/>
                </a:rPr>
                <a:t>ackground of the </a:t>
              </a:r>
              <a:r>
                <a:rPr lang="en-US" altLang="zh-CN" b="1" dirty="0">
                  <a:solidFill>
                    <a:schemeClr val="bg1">
                      <a:lumMod val="65000"/>
                    </a:schemeClr>
                  </a:solidFill>
                  <a:latin typeface="Times New Roman" panose="02020603050405020304" pitchFamily="18" charset="0"/>
                  <a:cs typeface="Times New Roman" panose="02020603050405020304" pitchFamily="18" charset="0"/>
                </a:rPr>
                <a:t>S</a:t>
              </a:r>
              <a:r>
                <a:rPr lang="en-US" altLang="zh-CN" b="1" i="0" dirty="0">
                  <a:solidFill>
                    <a:schemeClr val="bg1">
                      <a:lumMod val="65000"/>
                    </a:schemeClr>
                  </a:solidFill>
                  <a:effectLst/>
                  <a:latin typeface="Times New Roman" panose="02020603050405020304" pitchFamily="18" charset="0"/>
                  <a:cs typeface="Times New Roman" panose="02020603050405020304" pitchFamily="18" charset="0"/>
                </a:rPr>
                <a:t>ubject</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DB4047-1AF7-4FF2-B830-0DC68D54FCE4}"/>
                </a:ext>
              </a:extLst>
            </p:cNvPr>
            <p:cNvSpPr/>
            <p:nvPr/>
          </p:nvSpPr>
          <p:spPr>
            <a:xfrm>
              <a:off x="2575932" y="1282390"/>
              <a:ext cx="3640874" cy="21144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21524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运行结果</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4" name="图片 3"/>
          <p:cNvPicPr>
            <a:picLocks noChangeAspect="1"/>
          </p:cNvPicPr>
          <p:nvPr/>
        </p:nvPicPr>
        <p:blipFill>
          <a:blip r:embed="rId3"/>
          <a:stretch>
            <a:fillRect/>
          </a:stretch>
        </p:blipFill>
        <p:spPr>
          <a:xfrm>
            <a:off x="607741" y="1324924"/>
            <a:ext cx="4118805" cy="2879085"/>
          </a:xfrm>
          <a:prstGeom prst="rect">
            <a:avLst/>
          </a:prstGeom>
        </p:spPr>
      </p:pic>
      <p:sp>
        <p:nvSpPr>
          <p:cNvPr id="12" name="文本框 11"/>
          <p:cNvSpPr txBox="1"/>
          <p:nvPr/>
        </p:nvSpPr>
        <p:spPr>
          <a:xfrm>
            <a:off x="518529" y="818951"/>
            <a:ext cx="4118805" cy="307777"/>
          </a:xfrm>
          <a:prstGeom prst="rect">
            <a:avLst/>
          </a:prstGeom>
          <a:noFill/>
        </p:spPr>
        <p:txBody>
          <a:bodyPr wrap="square">
            <a:spAutoFit/>
          </a:bodyPr>
          <a:lstStyle/>
          <a:p>
            <a:r>
              <a:rPr lang="zh-CN" altLang="en-US" sz="1400" b="1" kern="100" dirty="0">
                <a:latin typeface="宋体" panose="02010600030101010101" pitchFamily="2" charset="-122"/>
                <a:ea typeface="宋体" panose="02010600030101010101" pitchFamily="2" charset="-122"/>
                <a:cs typeface="Times New Roman" panose="02020603050405020304" pitchFamily="18" charset="0"/>
              </a:rPr>
              <a:t>运行完毕整体界面展示图：</a:t>
            </a:r>
            <a:endParaRPr lang="zh-CN" altLang="en-US" sz="1400" dirty="0">
              <a:latin typeface="宋体" panose="02010600030101010101" pitchFamily="2" charset="-122"/>
              <a:ea typeface="宋体" panose="02010600030101010101" pitchFamily="2" charset="-122"/>
            </a:endParaRPr>
          </a:p>
        </p:txBody>
      </p:sp>
      <p:sp>
        <p:nvSpPr>
          <p:cNvPr id="13" name="文本框 12"/>
          <p:cNvSpPr txBox="1"/>
          <p:nvPr/>
        </p:nvSpPr>
        <p:spPr>
          <a:xfrm>
            <a:off x="5161378" y="818951"/>
            <a:ext cx="3363726" cy="307777"/>
          </a:xfrm>
          <a:prstGeom prst="rect">
            <a:avLst/>
          </a:prstGeom>
          <a:noFill/>
        </p:spPr>
        <p:txBody>
          <a:bodyPr wrap="square">
            <a:spAutoFit/>
          </a:bodyPr>
          <a:lstStyle/>
          <a:p>
            <a:r>
              <a:rPr lang="zh-CN" altLang="en-US" sz="1400" b="1" kern="100" dirty="0">
                <a:latin typeface="宋体" panose="02010600030101010101" pitchFamily="2" charset="-122"/>
                <a:ea typeface="宋体" panose="02010600030101010101" pitchFamily="2" charset="-122"/>
                <a:cs typeface="Times New Roman" panose="02020603050405020304" pitchFamily="18" charset="0"/>
              </a:rPr>
              <a:t>载体载密音频时域图：</a:t>
            </a:r>
          </a:p>
        </p:txBody>
      </p:sp>
      <p:grpSp>
        <p:nvGrpSpPr>
          <p:cNvPr id="21" name="组合 20"/>
          <p:cNvGrpSpPr/>
          <p:nvPr/>
        </p:nvGrpSpPr>
        <p:grpSpPr>
          <a:xfrm>
            <a:off x="5261738" y="1324467"/>
            <a:ext cx="3410271" cy="2879542"/>
            <a:chOff x="5161378" y="1324924"/>
            <a:chExt cx="3410271" cy="2879542"/>
          </a:xfrm>
        </p:grpSpPr>
        <p:pic>
          <p:nvPicPr>
            <p:cNvPr id="17" name="图片 16"/>
            <p:cNvPicPr>
              <a:picLocks noChangeAspect="1"/>
            </p:cNvPicPr>
            <p:nvPr/>
          </p:nvPicPr>
          <p:blipFill>
            <a:blip r:embed="rId4"/>
            <a:stretch>
              <a:fillRect/>
            </a:stretch>
          </p:blipFill>
          <p:spPr>
            <a:xfrm>
              <a:off x="5161378" y="1324924"/>
              <a:ext cx="3409200" cy="1439548"/>
            </a:xfrm>
            <a:prstGeom prst="rect">
              <a:avLst/>
            </a:prstGeom>
          </p:spPr>
        </p:pic>
        <p:pic>
          <p:nvPicPr>
            <p:cNvPr id="19" name="图片 18"/>
            <p:cNvPicPr>
              <a:picLocks noChangeAspect="1"/>
            </p:cNvPicPr>
            <p:nvPr/>
          </p:nvPicPr>
          <p:blipFill>
            <a:blip r:embed="rId5"/>
            <a:stretch>
              <a:fillRect/>
            </a:stretch>
          </p:blipFill>
          <p:spPr>
            <a:xfrm>
              <a:off x="5161378" y="2764466"/>
              <a:ext cx="3410271" cy="1440000"/>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黑体" panose="02010609060101010101" charset="-122"/>
                <a:ea typeface="黑体" panose="02010609060101010101" charset="-122"/>
              </a:rPr>
              <a:t>运行结果</a:t>
            </a:r>
            <a:endPar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endParaRPr>
          </a:p>
        </p:txBody>
      </p:sp>
      <p:pic>
        <p:nvPicPr>
          <p:cNvPr id="3" name="图片 2"/>
          <p:cNvPicPr>
            <a:picLocks noChangeAspect="1"/>
          </p:cNvPicPr>
          <p:nvPr/>
        </p:nvPicPr>
        <p:blipFill>
          <a:blip r:embed="rId3"/>
          <a:stretch>
            <a:fillRect/>
          </a:stretch>
        </p:blipFill>
        <p:spPr>
          <a:xfrm>
            <a:off x="4874586" y="1025910"/>
            <a:ext cx="3622081" cy="3614137"/>
          </a:xfrm>
          <a:prstGeom prst="rect">
            <a:avLst/>
          </a:prstGeom>
        </p:spPr>
      </p:pic>
      <p:pic>
        <p:nvPicPr>
          <p:cNvPr id="9" name="图片 8"/>
          <p:cNvPicPr>
            <a:picLocks noChangeAspect="1"/>
          </p:cNvPicPr>
          <p:nvPr/>
        </p:nvPicPr>
        <p:blipFill>
          <a:blip r:embed="rId4"/>
          <a:stretch>
            <a:fillRect/>
          </a:stretch>
        </p:blipFill>
        <p:spPr>
          <a:xfrm>
            <a:off x="633571" y="1025909"/>
            <a:ext cx="3654073" cy="3614137"/>
          </a:xfrm>
          <a:prstGeom prst="rect">
            <a:avLst/>
          </a:prstGeom>
        </p:spPr>
      </p:pic>
      <p:sp>
        <p:nvSpPr>
          <p:cNvPr id="14" name="文本框 13"/>
          <p:cNvSpPr txBox="1"/>
          <p:nvPr/>
        </p:nvSpPr>
        <p:spPr>
          <a:xfrm>
            <a:off x="549931" y="624888"/>
            <a:ext cx="1020339" cy="307777"/>
          </a:xfrm>
          <a:prstGeom prst="rect">
            <a:avLst/>
          </a:prstGeom>
          <a:noFill/>
        </p:spPr>
        <p:txBody>
          <a:bodyPr wrap="square">
            <a:spAutoFit/>
          </a:bodyPr>
          <a:lstStyle/>
          <a:p>
            <a:r>
              <a:rPr lang="zh-CN" altLang="en-US" sz="1400" b="1" kern="100" dirty="0">
                <a:latin typeface="宋体" panose="02010600030101010101" pitchFamily="2" charset="-122"/>
                <a:ea typeface="宋体" panose="02010600030101010101" pitchFamily="2" charset="-122"/>
                <a:cs typeface="Times New Roman" panose="02020603050405020304" pitchFamily="18" charset="0"/>
              </a:rPr>
              <a:t>原始信息：</a:t>
            </a:r>
            <a:endParaRPr lang="zh-CN" altLang="en-US" sz="1400" dirty="0">
              <a:latin typeface="宋体" panose="02010600030101010101" pitchFamily="2" charset="-122"/>
              <a:ea typeface="宋体" panose="02010600030101010101" pitchFamily="2" charset="-122"/>
            </a:endParaRPr>
          </a:p>
        </p:txBody>
      </p:sp>
      <p:sp>
        <p:nvSpPr>
          <p:cNvPr id="15" name="文本框 14"/>
          <p:cNvSpPr txBox="1"/>
          <p:nvPr/>
        </p:nvSpPr>
        <p:spPr>
          <a:xfrm>
            <a:off x="4790946" y="624887"/>
            <a:ext cx="1020339" cy="307777"/>
          </a:xfrm>
          <a:prstGeom prst="rect">
            <a:avLst/>
          </a:prstGeom>
          <a:noFill/>
        </p:spPr>
        <p:txBody>
          <a:bodyPr wrap="square">
            <a:spAutoFit/>
          </a:bodyPr>
          <a:lstStyle/>
          <a:p>
            <a:r>
              <a:rPr lang="zh-CN" altLang="en-US" sz="1400" b="1" kern="100" dirty="0">
                <a:latin typeface="宋体" panose="02010600030101010101" pitchFamily="2" charset="-122"/>
                <a:ea typeface="宋体" panose="02010600030101010101" pitchFamily="2" charset="-122"/>
                <a:cs typeface="Times New Roman" panose="02020603050405020304" pitchFamily="18" charset="0"/>
              </a:rPr>
              <a:t>提取信息：</a:t>
            </a:r>
            <a:endParaRPr lang="zh-CN" altLang="en-US" sz="1400" dirty="0">
              <a:latin typeface="宋体" panose="02010600030101010101" pitchFamily="2" charset="-122"/>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66A9BB57-BC83-4AB3-8B11-230B860F4144}"/>
              </a:ext>
            </a:extLst>
          </p:cNvPr>
          <p:cNvGrpSpPr/>
          <p:nvPr/>
        </p:nvGrpSpPr>
        <p:grpSpPr>
          <a:xfrm>
            <a:off x="2375211" y="1282390"/>
            <a:ext cx="4059044" cy="2114498"/>
            <a:chOff x="2375211" y="1282390"/>
            <a:chExt cx="4059044" cy="2114498"/>
          </a:xfrm>
        </p:grpSpPr>
        <p:sp>
          <p:nvSpPr>
            <p:cNvPr id="12" name="文本框 11"/>
            <p:cNvSpPr txBox="1"/>
            <p:nvPr/>
          </p:nvSpPr>
          <p:spPr>
            <a:xfrm>
              <a:off x="2804533" y="1490022"/>
              <a:ext cx="3222702" cy="1261884"/>
            </a:xfrm>
            <a:prstGeom prst="rect">
              <a:avLst/>
            </a:prstGeom>
            <a:noFill/>
          </p:spPr>
          <p:txBody>
            <a:bodyPr wrap="square" rtlCol="0">
              <a:spAutoFit/>
            </a:bodyPr>
            <a:lstStyle/>
            <a:p>
              <a:pPr algn="ct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PART 05</a:t>
              </a:r>
            </a:p>
            <a:p>
              <a:pPr algn="ctr"/>
              <a:r>
                <a:rPr lang="zh-CN" altLang="en-US" sz="4400" dirty="0">
                  <a:latin typeface="黑体" panose="02010609060101010101" pitchFamily="49" charset="-122"/>
                  <a:ea typeface="黑体" panose="02010609060101010101" pitchFamily="49" charset="-122"/>
                </a:rPr>
                <a:t>总结与展望</a:t>
              </a:r>
            </a:p>
          </p:txBody>
        </p:sp>
        <p:cxnSp>
          <p:nvCxnSpPr>
            <p:cNvPr id="10" name="直接连接符 9">
              <a:extLst>
                <a:ext uri="{FF2B5EF4-FFF2-40B4-BE49-F238E27FC236}">
                  <a16:creationId xmlns:a16="http://schemas.microsoft.com/office/drawing/2014/main" id="{53739433-4F45-4845-81B2-14BF62D54887}"/>
                </a:ext>
              </a:extLst>
            </p:cNvPr>
            <p:cNvCxnSpPr>
              <a:cxnSpLocks/>
            </p:cNvCxnSpPr>
            <p:nvPr/>
          </p:nvCxnSpPr>
          <p:spPr>
            <a:xfrm>
              <a:off x="2804532" y="2817709"/>
              <a:ext cx="3222702"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1579A9-FADE-43D5-ADE5-1FC283DB57E7}"/>
                </a:ext>
              </a:extLst>
            </p:cNvPr>
            <p:cNvSpPr txBox="1"/>
            <p:nvPr/>
          </p:nvSpPr>
          <p:spPr>
            <a:xfrm>
              <a:off x="3389971" y="3027556"/>
              <a:ext cx="184731" cy="369332"/>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48479007-F39F-4A17-B540-724D47F6F8D3}"/>
                </a:ext>
              </a:extLst>
            </p:cNvPr>
            <p:cNvSpPr txBox="1"/>
            <p:nvPr/>
          </p:nvSpPr>
          <p:spPr>
            <a:xfrm>
              <a:off x="2804532" y="2817709"/>
              <a:ext cx="3222702" cy="369332"/>
            </a:xfrm>
            <a:prstGeom prst="rect">
              <a:avLst/>
            </a:prstGeom>
            <a:noFill/>
          </p:spPr>
          <p:txBody>
            <a:bodyPr wrap="square" rtlCol="0">
              <a:spAutoFit/>
            </a:bodyPr>
            <a:lstStyle/>
            <a:p>
              <a:pPr algn="ctr"/>
              <a:r>
                <a:rPr lang="en-US" altLang="zh-CN" b="1" dirty="0">
                  <a:solidFill>
                    <a:schemeClr val="bg1">
                      <a:lumMod val="65000"/>
                    </a:schemeClr>
                  </a:solidFill>
                  <a:latin typeface="Times New Roman" panose="02020603050405020304" pitchFamily="18" charset="0"/>
                  <a:cs typeface="Times New Roman" panose="02020603050405020304" pitchFamily="18" charset="0"/>
                </a:rPr>
                <a:t>Conclusion and Prospects</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DB4047-1AF7-4FF2-B830-0DC68D54FCE4}"/>
                </a:ext>
              </a:extLst>
            </p:cNvPr>
            <p:cNvSpPr/>
            <p:nvPr/>
          </p:nvSpPr>
          <p:spPr>
            <a:xfrm>
              <a:off x="2375211" y="1282390"/>
              <a:ext cx="4059044" cy="21144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46868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总结与展望</a:t>
            </a:r>
          </a:p>
        </p:txBody>
      </p:sp>
      <p:grpSp>
        <p:nvGrpSpPr>
          <p:cNvPr id="7" name="组合 6">
            <a:extLst>
              <a:ext uri="{FF2B5EF4-FFF2-40B4-BE49-F238E27FC236}">
                <a16:creationId xmlns:a16="http://schemas.microsoft.com/office/drawing/2014/main" id="{31622ACD-4C40-4F01-996E-8A8EF4CEAA5C}"/>
              </a:ext>
            </a:extLst>
          </p:cNvPr>
          <p:cNvGrpSpPr/>
          <p:nvPr/>
        </p:nvGrpSpPr>
        <p:grpSpPr>
          <a:xfrm rot="8078918">
            <a:off x="3235522" y="1494131"/>
            <a:ext cx="2160000" cy="2160000"/>
            <a:chOff x="6993" y="2936"/>
            <a:chExt cx="5487" cy="5500"/>
          </a:xfrm>
        </p:grpSpPr>
        <p:sp>
          <p:nvSpPr>
            <p:cNvPr id="8" name="MH_Other_2">
              <a:extLst>
                <a:ext uri="{FF2B5EF4-FFF2-40B4-BE49-F238E27FC236}">
                  <a16:creationId xmlns:a16="http://schemas.microsoft.com/office/drawing/2014/main" id="{41EAD18C-3183-475C-A05F-FE7D180799D3}"/>
                </a:ext>
              </a:extLst>
            </p:cNvPr>
            <p:cNvSpPr/>
            <p:nvPr/>
          </p:nvSpPr>
          <p:spPr>
            <a:xfrm>
              <a:off x="6993" y="2936"/>
              <a:ext cx="2750" cy="2750"/>
            </a:xfrm>
            <a:custGeom>
              <a:avLst/>
              <a:gdLst>
                <a:gd name="txL" fmla="*/ 0 w 203"/>
                <a:gd name="txT" fmla="*/ 0 h 203"/>
                <a:gd name="txR" fmla="*/ 203 w 203"/>
                <a:gd name="txB" fmla="*/ 203 h 203"/>
              </a:gdLst>
              <a:ahLst/>
              <a:cxnLst>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Lst>
              <a:rect l="txL" t="txT" r="txR" b="tx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rgbClr val="202962"/>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solidFill>
                  <a:schemeClr val="tx2">
                    <a:lumMod val="75000"/>
                    <a:lumOff val="25000"/>
                  </a:schemeClr>
                </a:solidFill>
                <a:latin typeface="Calibri" panose="020F0502020204030204" charset="0"/>
                <a:ea typeface="宋体" panose="02010600030101010101" pitchFamily="2" charset="-122"/>
                <a:sym typeface="宋体" panose="02010600030101010101" pitchFamily="2" charset="-122"/>
              </a:endParaRPr>
            </a:p>
          </p:txBody>
        </p:sp>
        <p:sp>
          <p:nvSpPr>
            <p:cNvPr id="10" name="MH_Other_4">
              <a:extLst>
                <a:ext uri="{FF2B5EF4-FFF2-40B4-BE49-F238E27FC236}">
                  <a16:creationId xmlns:a16="http://schemas.microsoft.com/office/drawing/2014/main" id="{1B5E4CE3-7331-4E3B-BFF1-699793ED8B85}"/>
                </a:ext>
              </a:extLst>
            </p:cNvPr>
            <p:cNvSpPr/>
            <p:nvPr/>
          </p:nvSpPr>
          <p:spPr>
            <a:xfrm>
              <a:off x="9743" y="2936"/>
              <a:ext cx="2737" cy="2750"/>
            </a:xfrm>
            <a:custGeom>
              <a:avLst/>
              <a:gdLst>
                <a:gd name="txL" fmla="*/ 0 w 202"/>
                <a:gd name="txT" fmla="*/ 0 h 203"/>
                <a:gd name="txR" fmla="*/ 202 w 202"/>
                <a:gd name="txB" fmla="*/ 203 h 203"/>
              </a:gdLst>
              <a:ahLst/>
              <a:cxnLst>
                <a:cxn ang="0">
                  <a:pos x="2147483646" y="2147483646"/>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rgbClr val="D9D9D9"/>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tx2">
                    <a:lumMod val="75000"/>
                    <a:lumOff val="25000"/>
                  </a:schemeClr>
                </a:solidFill>
                <a:latin typeface="Calibri" panose="020F0502020204030204" charset="0"/>
                <a:ea typeface="宋体" panose="02010600030101010101" pitchFamily="2" charset="-122"/>
                <a:sym typeface="宋体" panose="02010600030101010101" pitchFamily="2" charset="-122"/>
              </a:endParaRPr>
            </a:p>
          </p:txBody>
        </p:sp>
        <p:sp>
          <p:nvSpPr>
            <p:cNvPr id="11" name="MH_Other_3">
              <a:extLst>
                <a:ext uri="{FF2B5EF4-FFF2-40B4-BE49-F238E27FC236}">
                  <a16:creationId xmlns:a16="http://schemas.microsoft.com/office/drawing/2014/main" id="{8B129C93-E268-48BD-BC6B-158836C7E1B2}"/>
                </a:ext>
              </a:extLst>
            </p:cNvPr>
            <p:cNvSpPr/>
            <p:nvPr/>
          </p:nvSpPr>
          <p:spPr>
            <a:xfrm>
              <a:off x="6993" y="5686"/>
              <a:ext cx="2750" cy="2750"/>
            </a:xfrm>
            <a:custGeom>
              <a:avLst/>
              <a:gdLst>
                <a:gd name="txL" fmla="*/ 0 w 203"/>
                <a:gd name="txT" fmla="*/ 0 h 203"/>
                <a:gd name="txR" fmla="*/ 203 w 203"/>
                <a:gd name="txB" fmla="*/ 203 h 203"/>
              </a:gdLst>
              <a:ahLst/>
              <a:cxnLst>
                <a:cxn ang="0">
                  <a:pos x="2147483646" y="2147483646"/>
                </a:cxn>
                <a:cxn ang="0">
                  <a:pos x="2147483646" y="2147483646"/>
                </a:cxn>
                <a:cxn ang="0">
                  <a:pos x="2147483646" y="0"/>
                </a:cxn>
                <a:cxn ang="0">
                  <a:pos x="0" y="0"/>
                </a:cxn>
                <a:cxn ang="0">
                  <a:pos x="2147483646" y="2147483646"/>
                </a:cxn>
                <a:cxn ang="0">
                  <a:pos x="2147483646" y="2147483646"/>
                </a:cxn>
                <a:cxn ang="0">
                  <a:pos x="2147483646" y="2147483646"/>
                </a:cxn>
                <a:cxn ang="0">
                  <a:pos x="2147483646" y="2147483646"/>
                </a:cxn>
                <a:cxn ang="0">
                  <a:pos x="2147483646" y="2147483646"/>
                </a:cxn>
              </a:cxnLst>
              <a:rect l="txL" t="txT" r="txR" b="tx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rgbClr val="D9D9D9"/>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rgbClr val="000000"/>
                </a:solidFill>
                <a:latin typeface="Calibri" panose="020F0502020204030204" charset="0"/>
                <a:ea typeface="宋体" panose="02010600030101010101" pitchFamily="2" charset="-122"/>
                <a:sym typeface="宋体" panose="02010600030101010101" pitchFamily="2" charset="-122"/>
              </a:endParaRPr>
            </a:p>
          </p:txBody>
        </p:sp>
        <p:sp>
          <p:nvSpPr>
            <p:cNvPr id="12" name="MH_Other_5">
              <a:extLst>
                <a:ext uri="{FF2B5EF4-FFF2-40B4-BE49-F238E27FC236}">
                  <a16:creationId xmlns:a16="http://schemas.microsoft.com/office/drawing/2014/main" id="{D879E6BE-8A78-43C7-BB4C-7936D3BFA7D3}"/>
                </a:ext>
              </a:extLst>
            </p:cNvPr>
            <p:cNvSpPr/>
            <p:nvPr/>
          </p:nvSpPr>
          <p:spPr>
            <a:xfrm>
              <a:off x="9743" y="5686"/>
              <a:ext cx="2737" cy="2750"/>
            </a:xfrm>
            <a:custGeom>
              <a:avLst/>
              <a:gdLst>
                <a:gd name="txL" fmla="*/ 0 w 202"/>
                <a:gd name="txT" fmla="*/ 0 h 203"/>
                <a:gd name="txR" fmla="*/ 202 w 202"/>
                <a:gd name="txB" fmla="*/ 203 h 203"/>
              </a:gdLst>
              <a:ahLst/>
              <a:cxnLst>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0"/>
                </a:cxn>
                <a:cxn ang="0">
                  <a:pos x="2147483646" y="0"/>
                </a:cxn>
              </a:cxnLst>
              <a:rect l="txL" t="txT" r="txR" b="tx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rgbClr val="202962"/>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rgbClr val="000000"/>
                </a:solidFill>
                <a:latin typeface="Calibri" panose="020F0502020204030204" charset="0"/>
                <a:ea typeface="宋体" panose="02010600030101010101" pitchFamily="2" charset="-122"/>
                <a:sym typeface="宋体" panose="02010600030101010101" pitchFamily="2" charset="-122"/>
              </a:endParaRPr>
            </a:p>
          </p:txBody>
        </p:sp>
      </p:grpSp>
      <p:sp>
        <p:nvSpPr>
          <p:cNvPr id="13" name="文本框 12">
            <a:extLst>
              <a:ext uri="{FF2B5EF4-FFF2-40B4-BE49-F238E27FC236}">
                <a16:creationId xmlns:a16="http://schemas.microsoft.com/office/drawing/2014/main" id="{FDDF03FC-42C5-4B34-B7AD-D06B3BB52B5B}"/>
              </a:ext>
            </a:extLst>
          </p:cNvPr>
          <p:cNvSpPr txBox="1"/>
          <p:nvPr/>
        </p:nvSpPr>
        <p:spPr>
          <a:xfrm>
            <a:off x="5642522" y="2080365"/>
            <a:ext cx="2943916" cy="1244059"/>
          </a:xfrm>
          <a:prstGeom prst="rect">
            <a:avLst/>
          </a:prstGeom>
          <a:noFill/>
        </p:spPr>
        <p:txBody>
          <a:bodyPr wrap="square" rtlCol="0">
            <a:spAutoFit/>
          </a:bodyPr>
          <a:lstStyle/>
          <a:p>
            <a:pPr algn="just">
              <a:lnSpc>
                <a:spcPct val="150000"/>
              </a:lnSpc>
            </a:pPr>
            <a:r>
              <a:rPr lang="zh-CN" altLang="en-US" sz="1200" b="1" kern="100" dirty="0">
                <a:latin typeface="黑体" panose="02010609060101010101" charset="-122"/>
                <a:ea typeface="黑体" panose="02010609060101010101" charset="-122"/>
                <a:cs typeface="Times New Roman" panose="02020603050405020304" pitchFamily="18" charset="0"/>
              </a:rPr>
              <a:t>展望：</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进一步优化神经网络结构，提高信息嵌入率。进一步优化算法，尝试在训练中引入隐写分析器，提高算法安全性。</a:t>
            </a:r>
            <a:r>
              <a:rPr lang="en-US" altLang="zh-CN" sz="1050" kern="100" dirty="0">
                <a:effectLst/>
                <a:latin typeface="Times New Roman" panose="02020603050405020304" pitchFamily="18" charset="0"/>
                <a:ea typeface="宋体" panose="02010600030101010101" pitchFamily="2" charset="-122"/>
              </a:rPr>
              <a:t> </a:t>
            </a:r>
            <a:endParaRPr lang="zh-CN" altLang="zh-CN" sz="1050" kern="100" dirty="0">
              <a:effectLst/>
              <a:latin typeface="Times New Roman" panose="02020603050405020304" pitchFamily="18" charset="0"/>
              <a:ea typeface="宋体" panose="02010600030101010101" pitchFamily="2" charset="-122"/>
            </a:endParaRPr>
          </a:p>
          <a:p>
            <a:pPr algn="just">
              <a:lnSpc>
                <a:spcPct val="150000"/>
              </a:lnSpc>
              <a:spcBef>
                <a:spcPts val="600"/>
              </a:spcBef>
            </a:pPr>
            <a:endParaRPr lang="zh-CN" altLang="en-US" sz="1200" dirty="0">
              <a:latin typeface="Times New Roman" panose="02020603050405020304" pitchFamily="18" charset="0"/>
              <a:ea typeface="宋体" panose="02010600030101010101" pitchFamily="2" charset="-122"/>
            </a:endParaRPr>
          </a:p>
        </p:txBody>
      </p:sp>
      <p:sp>
        <p:nvSpPr>
          <p:cNvPr id="16" name="文本框 15">
            <a:extLst>
              <a:ext uri="{FF2B5EF4-FFF2-40B4-BE49-F238E27FC236}">
                <a16:creationId xmlns:a16="http://schemas.microsoft.com/office/drawing/2014/main" id="{92E789BF-E415-4849-B04F-5A11A1D62AB9}"/>
              </a:ext>
            </a:extLst>
          </p:cNvPr>
          <p:cNvSpPr txBox="1"/>
          <p:nvPr/>
        </p:nvSpPr>
        <p:spPr>
          <a:xfrm>
            <a:off x="482986" y="1293145"/>
            <a:ext cx="2485226" cy="2906052"/>
          </a:xfrm>
          <a:prstGeom prst="rect">
            <a:avLst/>
          </a:prstGeom>
          <a:noFill/>
        </p:spPr>
        <p:txBody>
          <a:bodyPr wrap="square" rtlCol="0">
            <a:spAutoFit/>
          </a:bodyPr>
          <a:lstStyle/>
          <a:p>
            <a:pPr algn="just">
              <a:lnSpc>
                <a:spcPct val="150000"/>
              </a:lnSpc>
            </a:pPr>
            <a:r>
              <a:rPr lang="zh-CN" altLang="en-US" sz="1200" b="1" kern="100" dirty="0">
                <a:latin typeface="黑体" panose="02010609060101010101" charset="-122"/>
                <a:ea typeface="黑体" panose="02010609060101010101" charset="-122"/>
                <a:cs typeface="Times New Roman" panose="02020603050405020304" pitchFamily="18" charset="0"/>
              </a:rPr>
              <a:t>总结：</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本课题提出的音频隐写算法第一次利用深度学习技术解决了载密音频在实际传播过程中容易受到格式转换攻击的问题，和传统手工分析方法相比，此方法的优点在于能够在保证鲁棒性的前提下进行大容量嵌入。目前，此算法最高可支持</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20kbps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信息的嵌入，遭受攻击后，提取准确率平均在</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97%</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左右。</a:t>
            </a:r>
            <a:endParaRPr lang="zh-CN" altLang="zh-CN" sz="1200" kern="100" dirty="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spcBef>
                <a:spcPts val="600"/>
              </a:spcBef>
            </a:pPr>
            <a:endParaRPr lang="zh-CN" altLang="en-US" sz="1200" dirty="0">
              <a:latin typeface="Times New Roman" panose="02020603050405020304" pitchFamily="18" charset="0"/>
              <a:ea typeface="宋体" panose="02010600030101010101" pitchFamily="2" charset="-122"/>
            </a:endParaRPr>
          </a:p>
        </p:txBody>
      </p:sp>
      <p:sp>
        <p:nvSpPr>
          <p:cNvPr id="5" name="空心弧 4">
            <a:extLst>
              <a:ext uri="{FF2B5EF4-FFF2-40B4-BE49-F238E27FC236}">
                <a16:creationId xmlns:a16="http://schemas.microsoft.com/office/drawing/2014/main" id="{0B9669E3-4066-402A-8A8C-CF770D0BE14F}"/>
              </a:ext>
            </a:extLst>
          </p:cNvPr>
          <p:cNvSpPr/>
          <p:nvPr/>
        </p:nvSpPr>
        <p:spPr>
          <a:xfrm rot="18756728">
            <a:off x="2519306" y="1050857"/>
            <a:ext cx="3600000" cy="3600000"/>
          </a:xfrm>
          <a:prstGeom prst="blockArc">
            <a:avLst>
              <a:gd name="adj1" fmla="val 16198000"/>
              <a:gd name="adj2" fmla="val 22090"/>
              <a:gd name="adj3" fmla="val 12678"/>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a:extLst>
              <a:ext uri="{FF2B5EF4-FFF2-40B4-BE49-F238E27FC236}">
                <a16:creationId xmlns:a16="http://schemas.microsoft.com/office/drawing/2014/main" id="{758B606F-F66A-4960-92C8-6AF6CEE189EC}"/>
              </a:ext>
            </a:extLst>
          </p:cNvPr>
          <p:cNvSpPr/>
          <p:nvPr/>
        </p:nvSpPr>
        <p:spPr>
          <a:xfrm rot="7993239">
            <a:off x="2482059" y="500006"/>
            <a:ext cx="3600000" cy="3600000"/>
          </a:xfrm>
          <a:prstGeom prst="blockArc">
            <a:avLst>
              <a:gd name="adj1" fmla="val 16198000"/>
              <a:gd name="adj2" fmla="val 22090"/>
              <a:gd name="adj3" fmla="val 12678"/>
            </a:avLst>
          </a:prstGeom>
          <a:solidFill>
            <a:srgbClr val="EFEFEF"/>
          </a:solidFill>
          <a:ln>
            <a:solidFill>
              <a:srgbClr val="EFE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50343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10160"/>
            <a:ext cx="9144000" cy="2816225"/>
          </a:xfrm>
          <a:prstGeom prst="rect">
            <a:avLst/>
          </a:prstGeom>
        </p:spPr>
      </p:pic>
      <p:sp>
        <p:nvSpPr>
          <p:cNvPr id="2" name="文本框 1"/>
          <p:cNvSpPr txBox="1"/>
          <p:nvPr/>
        </p:nvSpPr>
        <p:spPr>
          <a:xfrm>
            <a:off x="3256280" y="3357245"/>
            <a:ext cx="2659702" cy="830997"/>
          </a:xfrm>
          <a:prstGeom prst="rect">
            <a:avLst/>
          </a:prstGeom>
          <a:noFill/>
        </p:spPr>
        <p:txBody>
          <a:bodyPr wrap="none" rtlCol="0">
            <a:spAutoFit/>
          </a:bodyPr>
          <a:lstStyle/>
          <a:p>
            <a:r>
              <a:rPr lang="zh-CN" altLang="en-US" sz="4800" b="1" dirty="0">
                <a:solidFill>
                  <a:srgbClr val="E9003A"/>
                </a:solidFill>
                <a:latin typeface="黑体" panose="02010609060101010101" charset="-122"/>
                <a:ea typeface="黑体" panose="02010609060101010101" charset="-122"/>
              </a:rPr>
              <a:t>感谢观看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4003" y="50802"/>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选题背景</a:t>
            </a:r>
          </a:p>
        </p:txBody>
      </p:sp>
      <p:sp>
        <p:nvSpPr>
          <p:cNvPr id="4" name="文本框 3"/>
          <p:cNvSpPr txBox="1"/>
          <p:nvPr/>
        </p:nvSpPr>
        <p:spPr>
          <a:xfrm>
            <a:off x="579868" y="1509670"/>
            <a:ext cx="7934093" cy="1989455"/>
          </a:xfrm>
          <a:prstGeom prst="rect">
            <a:avLst/>
          </a:prstGeom>
          <a:noFill/>
        </p:spPr>
        <p:txBody>
          <a:bodyPr wrap="square" rtlCol="0">
            <a:spAutoFit/>
          </a:bodyPr>
          <a:lstStyle/>
          <a:p>
            <a:pPr algn="just">
              <a:lnSpc>
                <a:spcPct val="150000"/>
              </a:lnSpc>
            </a:pPr>
            <a:r>
              <a:rPr lang="zh-CN" altLang="en-US" sz="1400" b="1" dirty="0">
                <a:latin typeface="黑体" panose="02010609060101010101" charset="-122"/>
                <a:ea typeface="黑体" panose="02010609060101010101" charset="-122"/>
                <a:cs typeface="黑体" panose="02010609060101010101" charset="-122"/>
              </a:rPr>
              <a:t>摘要</a:t>
            </a:r>
            <a:r>
              <a:rPr lang="zh-CN" altLang="en-US" sz="1400" b="1" dirty="0">
                <a:effectLst/>
                <a:latin typeface="黑体" panose="02010609060101010101" charset="-122"/>
                <a:ea typeface="黑体" panose="02010609060101010101" charset="-122"/>
                <a:cs typeface="黑体" panose="02010609060101010101" charset="-122"/>
              </a:rPr>
              <a:t>：</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近年来，随着多媒体技术的发展，音频已经成为信息传递的重要媒介，这为数字隐写提供了丰富的载体。然而音频在网络空间中进行传播，通常会受到格式转换（压缩）等有损处理，为了保证隐写信息能够被准确提取，隐写算法的设计被要求具有一定的鲁棒性。目前，音频鲁棒隐写的主要思路是寻找失真前后的不变特征进行信息嵌入，然而由于压缩过程本身的复杂性，想通过传统方法定量分析损失并找到有效的鲁棒特征较为困难，为了解决以上问题，本文提出一种能够抵抗格式转换攻击的基于深度学习的音频隐写算法。</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1AF0FA-BCBC-49D4-82DE-F57EED9CF194}"/>
              </a:ext>
            </a:extLst>
          </p:cNvPr>
          <p:cNvGrpSpPr/>
          <p:nvPr/>
        </p:nvGrpSpPr>
        <p:grpSpPr>
          <a:xfrm>
            <a:off x="2575932" y="1282390"/>
            <a:ext cx="3640874" cy="2114498"/>
            <a:chOff x="2575932" y="1282390"/>
            <a:chExt cx="3640874" cy="2114498"/>
          </a:xfrm>
        </p:grpSpPr>
        <p:sp>
          <p:nvSpPr>
            <p:cNvPr id="12" name="文本框 11"/>
            <p:cNvSpPr txBox="1"/>
            <p:nvPr/>
          </p:nvSpPr>
          <p:spPr>
            <a:xfrm>
              <a:off x="2729044" y="1490022"/>
              <a:ext cx="3353269" cy="1261884"/>
            </a:xfrm>
            <a:prstGeom prst="rect">
              <a:avLst/>
            </a:prstGeom>
            <a:noFill/>
          </p:spPr>
          <p:txBody>
            <a:bodyPr wrap="square" rtlCol="0">
              <a:spAutoFit/>
            </a:bodyPr>
            <a:lstStyle/>
            <a:p>
              <a:pPr algn="ctr"/>
              <a:r>
                <a:rPr lang="en-US" altLang="zh-CN" sz="3200" b="1" dirty="0">
                  <a:latin typeface="Times New Roman" panose="02020603050405020304" pitchFamily="18" charset="0"/>
                  <a:ea typeface="宋体" panose="02010600030101010101" pitchFamily="2" charset="-122"/>
                  <a:cs typeface="Times New Roman" panose="02020603050405020304" pitchFamily="18" charset="0"/>
                </a:rPr>
                <a:t>PART 02</a:t>
              </a:r>
            </a:p>
            <a:p>
              <a:pPr algn="ctr"/>
              <a:r>
                <a:rPr lang="zh-CN" altLang="en-US" sz="4400" dirty="0">
                  <a:latin typeface="黑体" panose="02010609060101010101" pitchFamily="49" charset="-122"/>
                  <a:ea typeface="黑体" panose="02010609060101010101" pitchFamily="49" charset="-122"/>
                </a:rPr>
                <a:t>算法实现</a:t>
              </a:r>
            </a:p>
          </p:txBody>
        </p:sp>
        <p:cxnSp>
          <p:nvCxnSpPr>
            <p:cNvPr id="10" name="直接连接符 9">
              <a:extLst>
                <a:ext uri="{FF2B5EF4-FFF2-40B4-BE49-F238E27FC236}">
                  <a16:creationId xmlns:a16="http://schemas.microsoft.com/office/drawing/2014/main" id="{53739433-4F45-4845-81B2-14BF62D54887}"/>
                </a:ext>
              </a:extLst>
            </p:cNvPr>
            <p:cNvCxnSpPr/>
            <p:nvPr/>
          </p:nvCxnSpPr>
          <p:spPr>
            <a:xfrm>
              <a:off x="3079750" y="2817709"/>
              <a:ext cx="2647950"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81579A9-FADE-43D5-ADE5-1FC283DB57E7}"/>
                </a:ext>
              </a:extLst>
            </p:cNvPr>
            <p:cNvSpPr txBox="1"/>
            <p:nvPr/>
          </p:nvSpPr>
          <p:spPr>
            <a:xfrm>
              <a:off x="3389971" y="3027556"/>
              <a:ext cx="184731" cy="369332"/>
            </a:xfrm>
            <a:prstGeom prst="rect">
              <a:avLst/>
            </a:prstGeom>
            <a:noFill/>
          </p:spPr>
          <p:txBody>
            <a:bodyPr wrap="none" rtlCol="0">
              <a:spAutoFit/>
            </a:bodyPr>
            <a:lstStyle/>
            <a:p>
              <a:endParaRPr lang="zh-CN" altLang="en-US" dirty="0"/>
            </a:p>
          </p:txBody>
        </p:sp>
        <p:sp>
          <p:nvSpPr>
            <p:cNvPr id="13" name="文本框 12">
              <a:extLst>
                <a:ext uri="{FF2B5EF4-FFF2-40B4-BE49-F238E27FC236}">
                  <a16:creationId xmlns:a16="http://schemas.microsoft.com/office/drawing/2014/main" id="{48479007-F39F-4A17-B540-724D47F6F8D3}"/>
                </a:ext>
              </a:extLst>
            </p:cNvPr>
            <p:cNvSpPr txBox="1"/>
            <p:nvPr/>
          </p:nvSpPr>
          <p:spPr>
            <a:xfrm>
              <a:off x="3014491" y="2812133"/>
              <a:ext cx="2820003" cy="369332"/>
            </a:xfrm>
            <a:prstGeom prst="rect">
              <a:avLst/>
            </a:prstGeom>
            <a:noFill/>
          </p:spPr>
          <p:txBody>
            <a:bodyPr wrap="none" rtlCol="0">
              <a:spAutoFit/>
            </a:bodyPr>
            <a:lstStyle/>
            <a:p>
              <a:pPr algn="ctr"/>
              <a:r>
                <a:rPr lang="en-US" altLang="zh-CN" b="1" dirty="0">
                  <a:solidFill>
                    <a:schemeClr val="bg1">
                      <a:lumMod val="65000"/>
                    </a:schemeClr>
                  </a:solidFill>
                  <a:latin typeface="Times New Roman" panose="02020603050405020304" pitchFamily="18" charset="0"/>
                  <a:cs typeface="Times New Roman" panose="02020603050405020304" pitchFamily="18" charset="0"/>
                </a:rPr>
                <a:t>Algorithm Implementation</a:t>
              </a:r>
              <a:endParaRPr lang="zh-CN" altLang="en-US" b="1"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8EDB4047-1AF7-4FF2-B830-0DC68D54FCE4}"/>
                </a:ext>
              </a:extLst>
            </p:cNvPr>
            <p:cNvSpPr/>
            <p:nvPr/>
          </p:nvSpPr>
          <p:spPr>
            <a:xfrm>
              <a:off x="2575932" y="1282390"/>
              <a:ext cx="3640874" cy="211449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4798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主体框架</a:t>
            </a:r>
          </a:p>
        </p:txBody>
      </p:sp>
      <p:pic>
        <p:nvPicPr>
          <p:cNvPr id="11" name="图片 10"/>
          <p:cNvPicPr>
            <a:picLocks noChangeAspect="1"/>
          </p:cNvPicPr>
          <p:nvPr/>
        </p:nvPicPr>
        <p:blipFill>
          <a:blip r:embed="rId3"/>
          <a:stretch>
            <a:fillRect/>
          </a:stretch>
        </p:blipFill>
        <p:spPr>
          <a:xfrm>
            <a:off x="310446" y="757068"/>
            <a:ext cx="5477324" cy="3820145"/>
          </a:xfrm>
          <a:prstGeom prst="rect">
            <a:avLst/>
          </a:prstGeom>
        </p:spPr>
      </p:pic>
      <p:sp>
        <p:nvSpPr>
          <p:cNvPr id="13" name="文本框 12"/>
          <p:cNvSpPr txBox="1"/>
          <p:nvPr/>
        </p:nvSpPr>
        <p:spPr>
          <a:xfrm>
            <a:off x="6015565" y="634300"/>
            <a:ext cx="2881490" cy="3605282"/>
          </a:xfrm>
          <a:prstGeom prst="rect">
            <a:avLst/>
          </a:prstGeom>
          <a:noFill/>
        </p:spPr>
        <p:txBody>
          <a:bodyPr wrap="square" rtlCol="0">
            <a:spAutoFit/>
          </a:bodyPr>
          <a:lstStyle/>
          <a:p>
            <a:pPr algn="just">
              <a:lnSpc>
                <a:spcPct val="150000"/>
              </a:lnSpc>
            </a:pPr>
            <a:r>
              <a:rPr lang="zh-CN" altLang="en-US" sz="1400" b="1" dirty="0">
                <a:effectLst/>
                <a:latin typeface="黑体" panose="02010609060101010101" charset="-122"/>
                <a:ea typeface="黑体" panose="02010609060101010101" charset="-122"/>
                <a:cs typeface="黑体" panose="02010609060101010101" charset="-122"/>
              </a:rPr>
              <a:t>概述：</a:t>
            </a:r>
            <a:r>
              <a:rPr lang="zh-CN" altLang="en-US" sz="1400" dirty="0">
                <a:effectLst/>
                <a:latin typeface="Times New Roman" panose="02020603050405020304" pitchFamily="18" charset="0"/>
                <a:ea typeface="宋体" panose="02010600030101010101" pitchFamily="2" charset="-122"/>
                <a:cs typeface="黑体" panose="02010609060101010101" charset="-122"/>
              </a:rPr>
              <a:t>本课题提出的音频隐写算法的主体训练框架如图所示，主要由编码器、解码器、鉴别器和失真层四个部分构成，其中编码器、解码器和鉴别器都是基于神经网络构建的深度学习模型，而失真层则是一个能够模拟真实格式转换攻击的直通器。按照此框架完成训练，可得到一对训练有素的编、解码器，能够在存在格式转换攻击的有损环境下完成信息的嵌入和提取。</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主体框架</a:t>
            </a:r>
          </a:p>
        </p:txBody>
      </p:sp>
      <p:sp>
        <p:nvSpPr>
          <p:cNvPr id="7" name="文本框 6"/>
          <p:cNvSpPr txBox="1"/>
          <p:nvPr/>
        </p:nvSpPr>
        <p:spPr>
          <a:xfrm>
            <a:off x="6015565" y="634300"/>
            <a:ext cx="2881490" cy="383714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600"/>
              </a:spcAft>
              <a:buClrTx/>
              <a:buSzTx/>
              <a:buFontTx/>
              <a:buNone/>
              <a:defRPr/>
            </a:pPr>
            <a:r>
              <a:rPr lang="zh-CN" altLang="en-US" sz="1400" b="1" dirty="0">
                <a:solidFill>
                  <a:srgbClr val="000000"/>
                </a:solidFill>
                <a:latin typeface="黑体" panose="02010609060101010101" charset="-122"/>
                <a:ea typeface="黑体" panose="02010609060101010101" charset="-122"/>
                <a:cs typeface="黑体" panose="02010609060101010101" charset="-122"/>
              </a:rPr>
              <a:t>编码器</a:t>
            </a:r>
            <a:r>
              <a:rPr kumimoji="0" lang="zh-CN" altLang="en-US" sz="1400" b="1" i="0"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黑体" panose="02010609060101010101" charset="-122"/>
              </a:rPr>
              <a:t>：</a:t>
            </a:r>
            <a:r>
              <a:rPr kumimoji="0" lang="zh-CN" altLang="en-US" sz="140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rPr>
              <a:t>利用自身结构将秘密信息嵌入到载体音频中，形成载密音频。</a:t>
            </a:r>
            <a:endParaRPr kumimoji="0" lang="en-US" altLang="zh-CN" sz="140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黑体" panose="02010609060101010101" charset="-122"/>
            </a:endParaRPr>
          </a:p>
          <a:p>
            <a:pPr marL="0" marR="0" lvl="0" indent="0" algn="just" defTabSz="914400" rtl="0" eaLnBrk="1" fontAlgn="auto" latinLnBrk="0" hangingPunct="1">
              <a:lnSpc>
                <a:spcPct val="150000"/>
              </a:lnSpc>
              <a:spcBef>
                <a:spcPts val="0"/>
              </a:spcBef>
              <a:spcAft>
                <a:spcPts val="600"/>
              </a:spcAft>
              <a:buClrTx/>
              <a:buSzTx/>
              <a:buFontTx/>
              <a:buNone/>
              <a:defRPr/>
            </a:pPr>
            <a:r>
              <a:rPr lang="zh-CN" altLang="en-US" sz="1400" b="1" dirty="0">
                <a:latin typeface="黑体" panose="02010609060101010101" charset="-122"/>
                <a:ea typeface="黑体" panose="02010609060101010101" charset="-122"/>
              </a:rPr>
              <a:t>解码器：</a:t>
            </a:r>
            <a:r>
              <a:rPr lang="zh-CN" altLang="en-US" sz="1400" dirty="0">
                <a:latin typeface="Times New Roman" panose="02020603050405020304" pitchFamily="18" charset="0"/>
                <a:ea typeface="宋体" panose="02010600030101010101" pitchFamily="2" charset="-122"/>
              </a:rPr>
              <a:t>利用自身结构从载密音频中提取出嵌入的秘密信息。</a:t>
            </a:r>
            <a:endParaRPr lang="en-US" altLang="zh-CN" sz="1400" dirty="0">
              <a:latin typeface="Times New Roman" panose="02020603050405020304" pitchFamily="18" charset="0"/>
              <a:ea typeface="宋体" panose="02010600030101010101" pitchFamily="2" charset="-122"/>
            </a:endParaRPr>
          </a:p>
          <a:p>
            <a:pPr marL="0" marR="0" lvl="0" indent="0" algn="just" defTabSz="914400" rtl="0" eaLnBrk="1" fontAlgn="auto" latinLnBrk="0" hangingPunct="1">
              <a:lnSpc>
                <a:spcPct val="150000"/>
              </a:lnSpc>
              <a:spcBef>
                <a:spcPts val="0"/>
              </a:spcBef>
              <a:spcAft>
                <a:spcPts val="600"/>
              </a:spcAft>
              <a:buClrTx/>
              <a:buSzTx/>
              <a:buFontTx/>
              <a:buNone/>
              <a:defRPr/>
            </a:pPr>
            <a:r>
              <a:rPr kumimoji="0" lang="zh-CN" altLang="en-US" sz="1400" b="1" i="0" u="none" strike="noStrike" kern="1200" cap="none" spc="0" normalizeH="0" baseline="0" noProof="0" dirty="0">
                <a:ln>
                  <a:noFill/>
                </a:ln>
                <a:effectLst/>
                <a:uLnTx/>
                <a:uFillTx/>
                <a:latin typeface="黑体" panose="02010609060101010101" charset="-122"/>
                <a:ea typeface="黑体" panose="02010609060101010101" charset="-122"/>
              </a:rPr>
              <a:t>鉴别器：</a:t>
            </a:r>
            <a:r>
              <a:rPr kumimoji="0" lang="zh-CN" altLang="en-US" sz="1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rPr>
              <a:t>判断音频是载体音频还是载密音频，并将判断结果反馈给编码器，从而和编码器进行对抗训练，提高载密音频的保真度。</a:t>
            </a:r>
            <a:endParaRPr kumimoji="0" lang="en-US" altLang="zh-CN" sz="1400" i="0" u="none" strike="noStrike" kern="1200" cap="none" spc="0" normalizeH="0" baseline="0" noProof="0" dirty="0">
              <a:ln>
                <a:noFill/>
              </a:ln>
              <a:effectLst/>
              <a:uLnTx/>
              <a:uFillTx/>
              <a:latin typeface="Times New Roman" panose="02020603050405020304" pitchFamily="18" charset="0"/>
              <a:ea typeface="宋体" panose="02010600030101010101" pitchFamily="2" charset="-122"/>
              <a:cs typeface="+mn-cs"/>
            </a:endParaRPr>
          </a:p>
          <a:p>
            <a:pPr algn="just">
              <a:lnSpc>
                <a:spcPct val="150000"/>
              </a:lnSpc>
              <a:spcAft>
                <a:spcPts val="600"/>
              </a:spcAft>
            </a:pPr>
            <a:r>
              <a:rPr lang="zh-CN" altLang="en-US" sz="1400" b="1" dirty="0">
                <a:latin typeface="黑体" panose="02010609060101010101" charset="-122"/>
                <a:ea typeface="黑体" panose="02010609060101010101" charset="-122"/>
              </a:rPr>
              <a:t>失真层：</a:t>
            </a:r>
            <a:r>
              <a:rPr lang="zh-CN" altLang="en-US" sz="1400" dirty="0">
                <a:latin typeface="Times New Roman" panose="02020603050405020304" pitchFamily="18" charset="0"/>
                <a:ea typeface="宋体" panose="02010600030101010101" pitchFamily="2" charset="-122"/>
              </a:rPr>
              <a:t>模拟现实场景中的格式转换攻击，给编码器、解码器的训练创造有损环境。</a:t>
            </a:r>
          </a:p>
        </p:txBody>
      </p:sp>
      <p:pic>
        <p:nvPicPr>
          <p:cNvPr id="8" name="图片 7"/>
          <p:cNvPicPr>
            <a:picLocks noChangeAspect="1"/>
          </p:cNvPicPr>
          <p:nvPr/>
        </p:nvPicPr>
        <p:blipFill>
          <a:blip r:embed="rId3"/>
          <a:stretch>
            <a:fillRect/>
          </a:stretch>
        </p:blipFill>
        <p:spPr>
          <a:xfrm>
            <a:off x="310446" y="757068"/>
            <a:ext cx="5477324" cy="3820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主体框架</a:t>
            </a:r>
          </a:p>
        </p:txBody>
      </p:sp>
      <mc:AlternateContent xmlns:mc="http://schemas.openxmlformats.org/markup-compatibility/2006" xmlns:a14="http://schemas.microsoft.com/office/drawing/2010/main">
        <mc:Choice Requires="a14">
          <p:sp>
            <p:nvSpPr>
              <p:cNvPr id="7" name="文本框 6"/>
              <p:cNvSpPr txBox="1"/>
              <p:nvPr/>
            </p:nvSpPr>
            <p:spPr>
              <a:xfrm>
                <a:off x="6097829" y="660408"/>
                <a:ext cx="2892502" cy="4042132"/>
              </a:xfrm>
              <a:prstGeom prst="rect">
                <a:avLst/>
              </a:prstGeom>
              <a:noFill/>
              <a:effectLst/>
            </p:spPr>
            <p:txBody>
              <a:bodyPr wrap="square" rtlCol="0">
                <a:spAutoFit/>
              </a:bodyPr>
              <a:lstStyle/>
              <a:p>
                <a:pPr marL="0" marR="0" lvl="0" indent="0" algn="just" defTabSz="914400" rtl="0" eaLnBrk="1" fontAlgn="auto" latinLnBrk="0" hangingPunct="1">
                  <a:lnSpc>
                    <a:spcPts val="2000"/>
                  </a:lnSpc>
                  <a:spcBef>
                    <a:spcPts val="0"/>
                  </a:spcBef>
                  <a:buClrTx/>
                  <a:buSzTx/>
                  <a:buFontTx/>
                  <a:buNone/>
                  <a:defRPr/>
                </a:pPr>
                <a:r>
                  <a:rPr lang="zh-CN" altLang="en-US" sz="1200" b="1" dirty="0">
                    <a:solidFill>
                      <a:srgbClr val="000000"/>
                    </a:solidFill>
                    <a:latin typeface="黑体" panose="02010609060101010101" charset="-122"/>
                    <a:ea typeface="黑体" panose="02010609060101010101" charset="-122"/>
                  </a:rPr>
                  <a:t>嵌入过程</a:t>
                </a:r>
                <a:r>
                  <a:rPr lang="zh-CN" altLang="en-US" sz="1200" b="1" dirty="0">
                    <a:solidFill>
                      <a:srgbClr val="000000"/>
                    </a:solidFill>
                    <a:latin typeface="Times New Roman" panose="02020603050405020304" pitchFamily="18" charset="0"/>
                    <a:ea typeface="宋体" panose="02010600030101010101" pitchFamily="2" charset="-122"/>
                  </a:rPr>
                  <a:t>：</a:t>
                </a:r>
                <a:endParaRPr lang="en-US" altLang="zh-CN" sz="1200" b="1" dirty="0">
                  <a:solidFill>
                    <a:srgbClr val="000000"/>
                  </a:solidFill>
                  <a:latin typeface="Times New Roman" panose="02020603050405020304" pitchFamily="18" charset="0"/>
                  <a:ea typeface="宋体" panose="02010600030101010101" pitchFamily="2" charset="-122"/>
                </a:endParaRPr>
              </a:p>
              <a:p>
                <a:pPr marR="0" lvl="0" indent="0" algn="just" fontAlgn="auto">
                  <a:lnSpc>
                    <a:spcPts val="1800"/>
                  </a:lnSpc>
                  <a:spcBef>
                    <a:spcPts val="0"/>
                  </a:spcBef>
                  <a:buClrTx/>
                  <a:buSzTx/>
                  <a:buFontTx/>
                  <a:buNone/>
                  <a:defRPr/>
                </a:pPr>
                <a14:m>
                  <m:oMathPara xmlns:m="http://schemas.openxmlformats.org/officeDocument/2006/math">
                    <m:oMathParaPr>
                      <m:jc m:val="left"/>
                    </m:oMathParaPr>
                    <m:oMath xmlns:m="http://schemas.openxmlformats.org/officeDocument/2006/math">
                      <m:sSub>
                        <m:sSubPr>
                          <m:ctrlPr>
                            <a:rPr lang="zh-CN" altLang="zh-CN" sz="1000" i="1">
                              <a:latin typeface="Cambria Math" panose="02040503050406030204" pitchFamily="18" charset="0"/>
                              <a:ea typeface="Cambria Math" panose="02040503050406030204" pitchFamily="18" charset="0"/>
                            </a:rPr>
                          </m:ctrlPr>
                        </m:sSub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𝑎𝑐</m:t>
                          </m:r>
                        </m:sub>
                      </m:sSub>
                      <m:r>
                        <a:rPr lang="en-US" altLang="zh-CN" sz="1000" i="1">
                          <a:latin typeface="Cambria Math" panose="02040503050406030204" pitchFamily="18" charset="0"/>
                          <a:ea typeface="Cambria Math" panose="02040503050406030204" pitchFamily="18" charset="0"/>
                        </a:rPr>
                        <m:t>,</m:t>
                      </m:r>
                      <m:sSub>
                        <m:sSubPr>
                          <m:ctrlPr>
                            <a:rPr lang="zh-CN" altLang="zh-CN" sz="1000" i="1">
                              <a:latin typeface="Cambria Math" panose="02040503050406030204" pitchFamily="18" charset="0"/>
                              <a:ea typeface="Cambria Math" panose="02040503050406030204" pitchFamily="18" charset="0"/>
                            </a:rPr>
                          </m:ctrlPr>
                        </m:sSub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𝑑𝑐</m:t>
                          </m:r>
                        </m:sub>
                      </m:sSub>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𝐷𝑊𝑇</m:t>
                      </m:r>
                      <m:d>
                        <m:dPr>
                          <m:ctrlPr>
                            <a:rPr lang="zh-CN" altLang="zh-CN" sz="1000" i="1">
                              <a:latin typeface="Cambria Math" panose="02040503050406030204" pitchFamily="18" charset="0"/>
                              <a:ea typeface="Cambria Math" panose="02040503050406030204" pitchFamily="18" charset="0"/>
                            </a:rPr>
                          </m:ctrlPr>
                        </m:dPr>
                        <m:e>
                          <m:r>
                            <a:rPr lang="en-US" altLang="zh-CN" sz="1000" i="1">
                              <a:latin typeface="Cambria Math" panose="02040503050406030204" pitchFamily="18" charset="0"/>
                              <a:ea typeface="Cambria Math" panose="02040503050406030204" pitchFamily="18" charset="0"/>
                            </a:rPr>
                            <m:t>𝐴</m:t>
                          </m:r>
                        </m:e>
                      </m:d>
                    </m:oMath>
                  </m:oMathPara>
                </a14:m>
                <a:endParaRPr lang="en-US" altLang="zh-CN" sz="1000" i="1" dirty="0">
                  <a:latin typeface="Cambria Math" panose="02040503050406030204" pitchFamily="18" charset="0"/>
                  <a:ea typeface="Cambria Math" panose="02040503050406030204" pitchFamily="18" charset="0"/>
                </a:endParaRPr>
              </a:p>
              <a:p>
                <a:pPr marR="0" lvl="0" indent="0" algn="just" fontAlgn="auto">
                  <a:lnSpc>
                    <a:spcPts val="1800"/>
                  </a:lnSpc>
                  <a:spcAft>
                    <a:spcPts val="1600"/>
                  </a:spcAft>
                  <a:buClrTx/>
                  <a:buSzTx/>
                  <a:buFontTx/>
                  <a:buNone/>
                  <a:defRPr/>
                </a:pPr>
                <a14:m>
                  <m:oMathPara xmlns:m="http://schemas.openxmlformats.org/officeDocument/2006/math">
                    <m:oMathParaPr>
                      <m:jc m:val="left"/>
                    </m:oMathParaPr>
                    <m:oMath xmlns:m="http://schemas.openxmlformats.org/officeDocument/2006/math">
                      <m:sSubSup>
                        <m:sSubSupPr>
                          <m:ctrlPr>
                            <a:rPr lang="zh-CN" altLang="zh-CN" sz="1000" i="1">
                              <a:latin typeface="Cambria Math" panose="02040503050406030204" pitchFamily="18" charset="0"/>
                              <a:ea typeface="Cambria Math" panose="02040503050406030204" pitchFamily="18" charset="0"/>
                            </a:rPr>
                          </m:ctrlPr>
                        </m:sSubSup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𝑎𝑐</m:t>
                          </m:r>
                        </m:sub>
                        <m:sup>
                          <m:r>
                            <a:rPr lang="en-US" altLang="zh-CN" sz="1000" i="1">
                              <a:latin typeface="Cambria Math" panose="02040503050406030204" pitchFamily="18" charset="0"/>
                              <a:ea typeface="Cambria Math" panose="02040503050406030204" pitchFamily="18" charset="0"/>
                            </a:rPr>
                            <m:t>𝑀</m:t>
                          </m:r>
                        </m:sup>
                      </m:sSubSup>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𝐸𝑛</m:t>
                      </m:r>
                      <m:d>
                        <m:dPr>
                          <m:ctrlPr>
                            <a:rPr lang="zh-CN" altLang="zh-CN" sz="1000" i="1">
                              <a:latin typeface="Cambria Math" panose="02040503050406030204" pitchFamily="18" charset="0"/>
                              <a:ea typeface="Cambria Math" panose="02040503050406030204" pitchFamily="18" charset="0"/>
                            </a:rPr>
                          </m:ctrlPr>
                        </m:dPr>
                        <m:e>
                          <m:sSub>
                            <m:sSubPr>
                              <m:ctrlPr>
                                <a:rPr lang="zh-CN" altLang="zh-CN" sz="1000" i="1">
                                  <a:latin typeface="Cambria Math" panose="02040503050406030204" pitchFamily="18" charset="0"/>
                                  <a:ea typeface="Cambria Math" panose="02040503050406030204" pitchFamily="18" charset="0"/>
                                </a:rPr>
                              </m:ctrlPr>
                            </m:sSub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𝑎𝑐</m:t>
                              </m:r>
                            </m:sub>
                          </m:sSub>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𝑀</m:t>
                          </m:r>
                        </m:e>
                      </m:d>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𝑆</m:t>
                      </m:r>
                      <m:r>
                        <a:rPr lang="en-US" altLang="zh-CN" sz="1000" i="1">
                          <a:latin typeface="Cambria Math" panose="02040503050406030204" pitchFamily="18" charset="0"/>
                          <a:ea typeface="Cambria Math" panose="02040503050406030204" pitchFamily="18" charset="0"/>
                        </a:rPr>
                        <m:t>+</m:t>
                      </m:r>
                      <m:sSub>
                        <m:sSubPr>
                          <m:ctrlPr>
                            <a:rPr lang="zh-CN" altLang="zh-CN" sz="1000" i="1">
                              <a:latin typeface="Cambria Math" panose="02040503050406030204" pitchFamily="18" charset="0"/>
                              <a:ea typeface="Cambria Math" panose="02040503050406030204" pitchFamily="18" charset="0"/>
                            </a:rPr>
                          </m:ctrlPr>
                        </m:sSub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𝑎𝑐</m:t>
                          </m:r>
                        </m:sub>
                      </m:sSub>
                    </m:oMath>
                  </m:oMathPara>
                </a14:m>
                <a:endParaRPr lang="en-US" altLang="zh-CN" sz="1000" i="1" dirty="0">
                  <a:latin typeface="Cambria Math" panose="02040503050406030204" pitchFamily="18" charset="0"/>
                  <a:ea typeface="Cambria Math" panose="02040503050406030204" pitchFamily="18" charset="0"/>
                </a:endParaRPr>
              </a:p>
              <a:p>
                <a:pPr algn="just">
                  <a:lnSpc>
                    <a:spcPts val="2000"/>
                  </a:lnSpc>
                </a:pPr>
                <a:r>
                  <a:rPr lang="zh-CN" altLang="en-US" sz="1200" b="1" dirty="0">
                    <a:solidFill>
                      <a:srgbClr val="000000"/>
                    </a:solidFill>
                    <a:latin typeface="黑体" panose="02010609060101010101" charset="-122"/>
                    <a:ea typeface="黑体" panose="02010609060101010101" charset="-122"/>
                  </a:rPr>
                  <a:t>失真过程：</a:t>
                </a:r>
                <a:endParaRPr lang="en-US" altLang="zh-CN" sz="1200" b="1" dirty="0">
                  <a:solidFill>
                    <a:srgbClr val="000000"/>
                  </a:solidFill>
                  <a:latin typeface="黑体" panose="02010609060101010101" charset="-122"/>
                  <a:ea typeface="黑体" panose="02010609060101010101" charset="-122"/>
                </a:endParaRPr>
              </a:p>
              <a:p>
                <a:pPr algn="just">
                  <a:lnSpc>
                    <a:spcPts val="1800"/>
                  </a:lnSpc>
                  <a:defRPr/>
                </a:pPr>
                <a14:m>
                  <m:oMathPara xmlns:m="http://schemas.openxmlformats.org/officeDocument/2006/math">
                    <m:oMathParaPr>
                      <m:jc m:val="left"/>
                    </m:oMathParaPr>
                    <m:oMath xmlns:m="http://schemas.openxmlformats.org/officeDocument/2006/math">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𝐷𝑊𝑇</m:t>
                      </m:r>
                      <m:r>
                        <a:rPr lang="en-US" altLang="zh-CN" sz="1000" i="1">
                          <a:latin typeface="Cambria Math" panose="02040503050406030204" pitchFamily="18" charset="0"/>
                          <a:ea typeface="Cambria Math" panose="02040503050406030204" pitchFamily="18" charset="0"/>
                        </a:rPr>
                        <m:t>(</m:t>
                      </m:r>
                      <m:sSubSup>
                        <m:sSubSupPr>
                          <m:ctrlPr>
                            <a:rPr lang="zh-CN" altLang="zh-CN" sz="1000" i="1">
                              <a:latin typeface="Cambria Math" panose="02040503050406030204" pitchFamily="18" charset="0"/>
                              <a:ea typeface="Cambria Math" panose="02040503050406030204" pitchFamily="18" charset="0"/>
                            </a:rPr>
                          </m:ctrlPr>
                        </m:sSubSup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𝑎𝑐</m:t>
                          </m:r>
                        </m:sub>
                        <m:sup>
                          <m:r>
                            <a:rPr lang="en-US" altLang="zh-CN" sz="1000" i="1">
                              <a:latin typeface="Cambria Math" panose="02040503050406030204" pitchFamily="18" charset="0"/>
                              <a:ea typeface="Cambria Math" panose="02040503050406030204" pitchFamily="18" charset="0"/>
                            </a:rPr>
                            <m:t>𝑀</m:t>
                          </m:r>
                        </m:sup>
                      </m:sSubSup>
                      <m:r>
                        <a:rPr lang="en-US" altLang="zh-CN" sz="1000" i="1">
                          <a:latin typeface="Cambria Math" panose="02040503050406030204" pitchFamily="18" charset="0"/>
                          <a:ea typeface="Cambria Math" panose="02040503050406030204" pitchFamily="18" charset="0"/>
                        </a:rPr>
                        <m:t>,</m:t>
                      </m:r>
                      <m:sSub>
                        <m:sSubPr>
                          <m:ctrlPr>
                            <a:rPr lang="zh-CN" altLang="zh-CN" sz="1000" i="1">
                              <a:latin typeface="Cambria Math" panose="02040503050406030204" pitchFamily="18" charset="0"/>
                              <a:ea typeface="Cambria Math" panose="02040503050406030204" pitchFamily="18" charset="0"/>
                            </a:rPr>
                          </m:ctrlPr>
                        </m:sSubPr>
                        <m:e>
                          <m:r>
                            <a:rPr lang="en-US" altLang="zh-CN" sz="1000" i="1">
                              <a:latin typeface="Cambria Math" panose="02040503050406030204" pitchFamily="18" charset="0"/>
                              <a:ea typeface="Cambria Math" panose="02040503050406030204" pitchFamily="18" charset="0"/>
                            </a:rPr>
                            <m:t>𝐴</m:t>
                          </m:r>
                        </m:e>
                        <m:sub>
                          <m:r>
                            <a:rPr lang="en-US" altLang="zh-CN" sz="1000" i="1">
                              <a:latin typeface="Cambria Math" panose="02040503050406030204" pitchFamily="18" charset="0"/>
                              <a:ea typeface="Cambria Math" panose="02040503050406030204" pitchFamily="18" charset="0"/>
                            </a:rPr>
                            <m:t>𝑑𝑐</m:t>
                          </m:r>
                        </m:sub>
                      </m:sSub>
                      <m:r>
                        <a:rPr lang="en-US" altLang="zh-CN" sz="1000" i="1">
                          <a:latin typeface="Cambria Math" panose="02040503050406030204" pitchFamily="18" charset="0"/>
                          <a:ea typeface="Cambria Math" panose="02040503050406030204" pitchFamily="18" charset="0"/>
                        </a:rPr>
                        <m:t>)</m:t>
                      </m:r>
                    </m:oMath>
                  </m:oMathPara>
                </a14:m>
                <a:endParaRPr lang="en-US" altLang="zh-CN" sz="1000" i="1" dirty="0">
                  <a:latin typeface="Cambria Math" panose="02040503050406030204" pitchFamily="18" charset="0"/>
                  <a:ea typeface="Cambria Math" panose="02040503050406030204" pitchFamily="18" charset="0"/>
                </a:endParaRPr>
              </a:p>
              <a:p>
                <a:pPr algn="just">
                  <a:lnSpc>
                    <a:spcPts val="1800"/>
                  </a:lnSpc>
                  <a:spcAft>
                    <a:spcPts val="1600"/>
                  </a:spcAft>
                  <a:defRPr/>
                </a:pPr>
                <a14:m>
                  <m:oMathPara xmlns:m="http://schemas.openxmlformats.org/officeDocument/2006/math">
                    <m:oMathParaPr>
                      <m:jc m:val="left"/>
                    </m:oMathParaPr>
                    <m:oMath xmlns:m="http://schemas.openxmlformats.org/officeDocument/2006/math">
                      <m:sSup>
                        <m:sSupPr>
                          <m:ctrlPr>
                            <a:rPr lang="en-US" altLang="zh-CN" sz="1000" i="1">
                              <a:latin typeface="Cambria Math" panose="02040503050406030204" pitchFamily="18" charset="0"/>
                              <a:ea typeface="Cambria Math" panose="02040503050406030204" pitchFamily="18" charset="0"/>
                            </a:rPr>
                          </m:ctrlPr>
                        </m:sSupPr>
                        <m:e>
                          <m:d>
                            <m:dPr>
                              <m:ctrlPr>
                                <a:rPr lang="en-US" altLang="zh-CN" sz="1000" i="1">
                                  <a:latin typeface="Cambria Math" panose="02040503050406030204" pitchFamily="18" charset="0"/>
                                  <a:ea typeface="Cambria Math" panose="02040503050406030204" pitchFamily="18" charset="0"/>
                                </a:rPr>
                              </m:ctrlPr>
                            </m:dPr>
                            <m:e>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e>
                          </m:d>
                        </m:e>
                        <m:sup>
                          <m:r>
                            <a:rPr lang="en-US" altLang="zh-CN" sz="1000" i="1">
                              <a:latin typeface="Cambria Math" panose="02040503050406030204" pitchFamily="18" charset="0"/>
                              <a:ea typeface="Cambria Math" panose="02040503050406030204" pitchFamily="18" charset="0"/>
                            </a:rPr>
                            <m:t>𝑎𝑡𝑡</m:t>
                          </m:r>
                        </m:sup>
                      </m:sSup>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𝐷𝑖𝑠𝑡𝑜𝑟𝑡</m:t>
                      </m:r>
                      <m:r>
                        <a:rPr lang="en-US" altLang="zh-CN" sz="1000" i="1">
                          <a:latin typeface="Cambria Math" panose="02040503050406030204" pitchFamily="18" charset="0"/>
                          <a:ea typeface="Cambria Math" panose="02040503050406030204" pitchFamily="18" charset="0"/>
                        </a:rPr>
                        <m:t>(</m:t>
                      </m:r>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r>
                        <a:rPr lang="en-US" altLang="zh-CN" sz="1000" i="1">
                          <a:latin typeface="Cambria Math" panose="02040503050406030204" pitchFamily="18" charset="0"/>
                          <a:ea typeface="Cambria Math" panose="02040503050406030204" pitchFamily="18" charset="0"/>
                        </a:rPr>
                        <m:t>)</m:t>
                      </m:r>
                    </m:oMath>
                  </m:oMathPara>
                </a14:m>
                <a:endParaRPr lang="en-US" altLang="zh-CN" sz="1000" i="1" dirty="0">
                  <a:latin typeface="Cambria Math" panose="02040503050406030204" pitchFamily="18" charset="0"/>
                  <a:ea typeface="Cambria Math" panose="02040503050406030204" pitchFamily="18" charset="0"/>
                </a:endParaRPr>
              </a:p>
              <a:p>
                <a:pPr lvl="0" algn="just">
                  <a:lnSpc>
                    <a:spcPts val="2000"/>
                  </a:lnSpc>
                  <a:defRPr/>
                </a:pPr>
                <a:r>
                  <a:rPr lang="zh-CN" altLang="en-US" sz="1200" b="1" dirty="0">
                    <a:solidFill>
                      <a:srgbClr val="000000"/>
                    </a:solidFill>
                    <a:latin typeface="黑体" panose="02010609060101010101" charset="-122"/>
                    <a:ea typeface="黑体" panose="02010609060101010101" charset="-122"/>
                  </a:rPr>
                  <a:t>提取过程：</a:t>
                </a:r>
                <a:endParaRPr lang="en-US" altLang="zh-CN" sz="1200" b="1" dirty="0">
                  <a:solidFill>
                    <a:srgbClr val="000000"/>
                  </a:solidFill>
                  <a:latin typeface="黑体" panose="02010609060101010101" charset="-122"/>
                  <a:ea typeface="黑体" panose="02010609060101010101" charset="-122"/>
                </a:endParaRPr>
              </a:p>
              <a:p>
                <a:pPr lvl="0" algn="just">
                  <a:lnSpc>
                    <a:spcPts val="1800"/>
                  </a:lnSpc>
                  <a:defRPr/>
                </a:pPr>
                <a14:m>
                  <m:oMathPara xmlns:m="http://schemas.openxmlformats.org/officeDocument/2006/math">
                    <m:oMathParaPr>
                      <m:jc m:val="left"/>
                    </m:oMathParaPr>
                    <m:oMath xmlns:m="http://schemas.openxmlformats.org/officeDocument/2006/math">
                      <m:sSubSup>
                        <m:sSubSupPr>
                          <m:ctrlPr>
                            <a:rPr lang="en-US" altLang="zh-CN" sz="1000" i="1" dirty="0">
                              <a:latin typeface="Cambria Math" panose="02040503050406030204" pitchFamily="18" charset="0"/>
                              <a:ea typeface="Cambria Math" panose="02040503050406030204" pitchFamily="18" charset="0"/>
                            </a:rPr>
                          </m:ctrlPr>
                        </m:sSubSupPr>
                        <m:e>
                          <m:d>
                            <m:dPr>
                              <m:ctrlPr>
                                <a:rPr lang="en-US" altLang="zh-CN" sz="1000" i="1" dirty="0">
                                  <a:latin typeface="Cambria Math" panose="02040503050406030204" pitchFamily="18" charset="0"/>
                                  <a:ea typeface="Cambria Math" panose="02040503050406030204" pitchFamily="18" charset="0"/>
                                </a:rPr>
                              </m:ctrlPr>
                            </m:dPr>
                            <m:e>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e>
                          </m:d>
                        </m:e>
                        <m:sub>
                          <m:r>
                            <a:rPr lang="en-US" altLang="zh-CN" sz="1000" i="1" dirty="0">
                              <a:latin typeface="Cambria Math" panose="02040503050406030204" pitchFamily="18" charset="0"/>
                              <a:ea typeface="Cambria Math" panose="02040503050406030204" pitchFamily="18" charset="0"/>
                            </a:rPr>
                            <m:t>𝑎𝑐</m:t>
                          </m:r>
                        </m:sub>
                        <m:sup>
                          <m:r>
                            <a:rPr lang="en-US" altLang="zh-CN" sz="1000" i="1" dirty="0">
                              <a:latin typeface="Cambria Math" panose="02040503050406030204" pitchFamily="18" charset="0"/>
                              <a:ea typeface="Cambria Math" panose="02040503050406030204" pitchFamily="18" charset="0"/>
                            </a:rPr>
                            <m:t>𝑎𝑡𝑡</m:t>
                          </m:r>
                        </m:sup>
                      </m:sSubSup>
                      <m:r>
                        <a:rPr lang="en-US" altLang="zh-CN" sz="1000" i="1">
                          <a:latin typeface="Cambria Math" panose="02040503050406030204" pitchFamily="18" charset="0"/>
                          <a:ea typeface="Cambria Math" panose="02040503050406030204" pitchFamily="18" charset="0"/>
                        </a:rPr>
                        <m:t>,</m:t>
                      </m:r>
                      <m:sSubSup>
                        <m:sSubSupPr>
                          <m:ctrlPr>
                            <a:rPr lang="en-US" altLang="zh-CN" sz="1000" i="1" dirty="0">
                              <a:latin typeface="Cambria Math" panose="02040503050406030204" pitchFamily="18" charset="0"/>
                              <a:ea typeface="Cambria Math" panose="02040503050406030204" pitchFamily="18" charset="0"/>
                            </a:rPr>
                          </m:ctrlPr>
                        </m:sSubSupPr>
                        <m:e>
                          <m:d>
                            <m:dPr>
                              <m:ctrlPr>
                                <a:rPr lang="en-US" altLang="zh-CN" sz="1000" i="1" dirty="0">
                                  <a:latin typeface="Cambria Math" panose="02040503050406030204" pitchFamily="18" charset="0"/>
                                  <a:ea typeface="Cambria Math" panose="02040503050406030204" pitchFamily="18" charset="0"/>
                                </a:rPr>
                              </m:ctrlPr>
                            </m:dPr>
                            <m:e>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e>
                          </m:d>
                        </m:e>
                        <m:sub>
                          <m:r>
                            <a:rPr lang="en-US" altLang="zh-CN" sz="1000" i="1">
                              <a:latin typeface="Cambria Math" panose="02040503050406030204" pitchFamily="18" charset="0"/>
                              <a:ea typeface="Cambria Math" panose="02040503050406030204" pitchFamily="18" charset="0"/>
                            </a:rPr>
                            <m:t>𝑑</m:t>
                          </m:r>
                          <m:r>
                            <a:rPr lang="en-US" altLang="zh-CN" sz="1000" i="1" dirty="0">
                              <a:latin typeface="Cambria Math" panose="02040503050406030204" pitchFamily="18" charset="0"/>
                              <a:ea typeface="Cambria Math" panose="02040503050406030204" pitchFamily="18" charset="0"/>
                            </a:rPr>
                            <m:t>𝑐</m:t>
                          </m:r>
                        </m:sub>
                        <m:sup>
                          <m:r>
                            <a:rPr lang="en-US" altLang="zh-CN" sz="1000" i="1" dirty="0">
                              <a:latin typeface="Cambria Math" panose="02040503050406030204" pitchFamily="18" charset="0"/>
                              <a:ea typeface="Cambria Math" panose="02040503050406030204" pitchFamily="18" charset="0"/>
                            </a:rPr>
                            <m:t>𝑎𝑡𝑡</m:t>
                          </m:r>
                        </m:sup>
                      </m:sSubSup>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𝐼𝐷𝑊𝑇</m:t>
                      </m:r>
                      <m:d>
                        <m:dPr>
                          <m:ctrlPr>
                            <a:rPr lang="zh-CN" altLang="zh-CN" sz="1000" i="1">
                              <a:latin typeface="Cambria Math" panose="02040503050406030204" pitchFamily="18" charset="0"/>
                              <a:ea typeface="Cambria Math" panose="02040503050406030204" pitchFamily="18" charset="0"/>
                            </a:rPr>
                          </m:ctrlPr>
                        </m:dPr>
                        <m:e>
                          <m:r>
                            <a:rPr lang="en-US" altLang="zh-CN" sz="1000" i="1">
                              <a:latin typeface="Cambria Math" panose="02040503050406030204" pitchFamily="18" charset="0"/>
                              <a:ea typeface="Cambria Math" panose="02040503050406030204" pitchFamily="18" charset="0"/>
                            </a:rPr>
                            <m:t>𝐴</m:t>
                          </m:r>
                        </m:e>
                      </m:d>
                    </m:oMath>
                  </m:oMathPara>
                </a14:m>
                <a:endParaRPr lang="en-US" altLang="zh-CN" sz="1000" i="1" dirty="0">
                  <a:latin typeface="Cambria Math" panose="02040503050406030204" pitchFamily="18" charset="0"/>
                  <a:ea typeface="Cambria Math" panose="02040503050406030204" pitchFamily="18" charset="0"/>
                </a:endParaRPr>
              </a:p>
              <a:p>
                <a:pPr lvl="0" algn="just">
                  <a:lnSpc>
                    <a:spcPts val="1800"/>
                  </a:lnSpc>
                  <a:spcAft>
                    <a:spcPts val="1600"/>
                  </a:spcAft>
                  <a:defRPr/>
                </a:pPr>
                <a14:m>
                  <m:oMathPara xmlns:m="http://schemas.openxmlformats.org/officeDocument/2006/math">
                    <m:oMathParaPr>
                      <m:jc m:val="left"/>
                    </m:oMathParaPr>
                    <m:oMath xmlns:m="http://schemas.openxmlformats.org/officeDocument/2006/math">
                      <m:sSup>
                        <m:sSupPr>
                          <m:ctrlPr>
                            <a:rPr lang="zh-CN"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𝑀</m:t>
                          </m:r>
                        </m:e>
                        <m:sup>
                          <m:r>
                            <a:rPr lang="en-US" altLang="zh-CN" sz="1000" i="1">
                              <a:latin typeface="Cambria Math" panose="02040503050406030204" pitchFamily="18" charset="0"/>
                              <a:ea typeface="Cambria Math" panose="02040503050406030204" pitchFamily="18" charset="0"/>
                            </a:rPr>
                            <m:t>′</m:t>
                          </m:r>
                        </m:sup>
                      </m:sSup>
                      <m:r>
                        <a:rPr lang="en-US" altLang="zh-CN" sz="1000" i="1">
                          <a:latin typeface="Cambria Math" panose="02040503050406030204" pitchFamily="18" charset="0"/>
                          <a:ea typeface="Cambria Math" panose="02040503050406030204" pitchFamily="18" charset="0"/>
                        </a:rPr>
                        <m:t>=</m:t>
                      </m:r>
                      <m:r>
                        <a:rPr lang="en-US" altLang="zh-CN" sz="1000" i="1">
                          <a:latin typeface="Cambria Math" panose="02040503050406030204" pitchFamily="18" charset="0"/>
                          <a:ea typeface="Cambria Math" panose="02040503050406030204" pitchFamily="18" charset="0"/>
                        </a:rPr>
                        <m:t>𝐷𝑒</m:t>
                      </m:r>
                      <m:r>
                        <a:rPr lang="en-US" altLang="zh-CN" sz="1000" i="1">
                          <a:latin typeface="Cambria Math" panose="02040503050406030204" pitchFamily="18" charset="0"/>
                          <a:ea typeface="Cambria Math" panose="02040503050406030204" pitchFamily="18" charset="0"/>
                        </a:rPr>
                        <m:t>(</m:t>
                      </m:r>
                      <m:sSubSup>
                        <m:sSubSupPr>
                          <m:ctrlPr>
                            <a:rPr lang="en-US" altLang="zh-CN" sz="1000" i="1" dirty="0">
                              <a:latin typeface="Cambria Math" panose="02040503050406030204" pitchFamily="18" charset="0"/>
                              <a:ea typeface="Cambria Math" panose="02040503050406030204" pitchFamily="18" charset="0"/>
                            </a:rPr>
                          </m:ctrlPr>
                        </m:sSubSupPr>
                        <m:e>
                          <m:d>
                            <m:dPr>
                              <m:ctrlPr>
                                <a:rPr lang="en-US" altLang="zh-CN" sz="1000" i="1" dirty="0">
                                  <a:latin typeface="Cambria Math" panose="02040503050406030204" pitchFamily="18" charset="0"/>
                                  <a:ea typeface="Cambria Math" panose="02040503050406030204" pitchFamily="18" charset="0"/>
                                </a:rPr>
                              </m:ctrlPr>
                            </m:dPr>
                            <m:e>
                              <m:sSup>
                                <m:sSupPr>
                                  <m:ctrlPr>
                                    <a:rPr lang="en-US" altLang="zh-CN" sz="1000" i="1">
                                      <a:latin typeface="Cambria Math" panose="02040503050406030204" pitchFamily="18" charset="0"/>
                                      <a:ea typeface="Cambria Math" panose="02040503050406030204" pitchFamily="18" charset="0"/>
                                    </a:rPr>
                                  </m:ctrlPr>
                                </m:sSupPr>
                                <m:e>
                                  <m:r>
                                    <a:rPr lang="en-US" altLang="zh-CN" sz="1000" i="1">
                                      <a:latin typeface="Cambria Math" panose="02040503050406030204" pitchFamily="18" charset="0"/>
                                      <a:ea typeface="Cambria Math" panose="02040503050406030204" pitchFamily="18" charset="0"/>
                                    </a:rPr>
                                    <m:t>𝐴</m:t>
                                  </m:r>
                                </m:e>
                                <m:sup>
                                  <m:r>
                                    <a:rPr lang="en-US" altLang="zh-CN" sz="1000" i="1">
                                      <a:latin typeface="Cambria Math" panose="02040503050406030204" pitchFamily="18" charset="0"/>
                                      <a:ea typeface="Cambria Math" panose="02040503050406030204" pitchFamily="18" charset="0"/>
                                    </a:rPr>
                                    <m:t>𝑀</m:t>
                                  </m:r>
                                </m:sup>
                              </m:sSup>
                            </m:e>
                          </m:d>
                        </m:e>
                        <m:sub>
                          <m:r>
                            <a:rPr lang="en-US" altLang="zh-CN" sz="1000" i="1" dirty="0">
                              <a:latin typeface="Cambria Math" panose="02040503050406030204" pitchFamily="18" charset="0"/>
                              <a:ea typeface="Cambria Math" panose="02040503050406030204" pitchFamily="18" charset="0"/>
                            </a:rPr>
                            <m:t>𝑎𝑐</m:t>
                          </m:r>
                        </m:sub>
                        <m:sup>
                          <m:r>
                            <a:rPr lang="en-US" altLang="zh-CN" sz="1000" i="1" dirty="0">
                              <a:latin typeface="Cambria Math" panose="02040503050406030204" pitchFamily="18" charset="0"/>
                              <a:ea typeface="Cambria Math" panose="02040503050406030204" pitchFamily="18" charset="0"/>
                            </a:rPr>
                            <m:t>𝑎𝑡𝑡</m:t>
                          </m:r>
                        </m:sup>
                      </m:sSubSup>
                      <m:r>
                        <a:rPr lang="en-US" altLang="zh-CN" sz="1000" i="1">
                          <a:latin typeface="Cambria Math" panose="02040503050406030204" pitchFamily="18" charset="0"/>
                          <a:ea typeface="Cambria Math" panose="02040503050406030204" pitchFamily="18" charset="0"/>
                        </a:rPr>
                        <m:t>)</m:t>
                      </m:r>
                    </m:oMath>
                  </m:oMathPara>
                </a14:m>
                <a:endParaRPr lang="en-US" altLang="zh-CN" sz="1000" i="1" dirty="0">
                  <a:latin typeface="Cambria Math" panose="02040503050406030204" pitchFamily="18" charset="0"/>
                  <a:ea typeface="Cambria Math" panose="02040503050406030204" pitchFamily="18" charset="0"/>
                </a:endParaRPr>
              </a:p>
              <a:p>
                <a:pPr algn="just">
                  <a:lnSpc>
                    <a:spcPts val="2000"/>
                  </a:lnSpc>
                  <a:defRPr/>
                </a:pPr>
                <a:r>
                  <a:rPr lang="zh-CN" altLang="en-US" sz="1200" b="1" dirty="0">
                    <a:solidFill>
                      <a:srgbClr val="000000"/>
                    </a:solidFill>
                    <a:latin typeface="黑体" panose="02010609060101010101" charset="-122"/>
                    <a:ea typeface="黑体" panose="02010609060101010101" charset="-122"/>
                  </a:rPr>
                  <a:t>损失函数：</a:t>
                </a:r>
                <a:endParaRPr lang="en-US" altLang="zh-CN" sz="1200" b="1" dirty="0">
                  <a:solidFill>
                    <a:srgbClr val="000000"/>
                  </a:solidFill>
                  <a:latin typeface="黑体" panose="02010609060101010101" charset="-122"/>
                  <a:ea typeface="黑体" panose="02010609060101010101" charset="-122"/>
                </a:endParaRPr>
              </a:p>
              <a:p>
                <a:pPr algn="just">
                  <a:lnSpc>
                    <a:spcPts val="1800"/>
                  </a:lnSpc>
                  <a:defRPr/>
                </a:pPr>
                <a14:m>
                  <m:oMathPara xmlns:m="http://schemas.openxmlformats.org/officeDocument/2006/math">
                    <m:oMathParaPr>
                      <m:jc m:val="left"/>
                    </m:oMathParaPr>
                    <m:oMath xmlns:m="http://schemas.openxmlformats.org/officeDocument/2006/math">
                      <m:sSub>
                        <m:sSubPr>
                          <m:ctrlPr>
                            <a:rPr lang="zh-CN" altLang="zh-CN" sz="1000" i="1" smtClean="0">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𝐿</m:t>
                          </m:r>
                        </m:e>
                        <m:sub>
                          <m:r>
                            <a:rPr lang="en-US" altLang="zh-CN" sz="1000" i="1">
                              <a:solidFill>
                                <a:schemeClr val="tx1"/>
                              </a:solidFill>
                              <a:latin typeface="Cambria Math" panose="02040503050406030204" pitchFamily="18" charset="0"/>
                              <a:ea typeface="Cambria Math" panose="02040503050406030204" pitchFamily="18" charset="0"/>
                            </a:rPr>
                            <m:t>𝑒</m:t>
                          </m:r>
                        </m:sub>
                      </m:sSub>
                      <m:r>
                        <a:rPr lang="en-US" altLang="zh-CN" sz="1000" i="1">
                          <a:solidFill>
                            <a:schemeClr val="tx1"/>
                          </a:solidFill>
                          <a:latin typeface="Cambria Math" panose="02040503050406030204" pitchFamily="18" charset="0"/>
                          <a:ea typeface="Cambria Math" panose="02040503050406030204" pitchFamily="18" charset="0"/>
                        </a:rPr>
                        <m:t>=</m:t>
                      </m:r>
                      <m:r>
                        <a:rPr lang="en-US" altLang="zh-CN" sz="1000" i="1">
                          <a:solidFill>
                            <a:schemeClr val="tx1"/>
                          </a:solidFill>
                          <a:latin typeface="Cambria Math" panose="02040503050406030204" pitchFamily="18" charset="0"/>
                          <a:ea typeface="Cambria Math" panose="02040503050406030204" pitchFamily="18" charset="0"/>
                        </a:rPr>
                        <m:t>𝑀𝑆𝐸</m:t>
                      </m:r>
                      <m:d>
                        <m:dPr>
                          <m:ctrlPr>
                            <a:rPr lang="zh-CN" altLang="zh-CN" sz="1000" i="1">
                              <a:solidFill>
                                <a:schemeClr val="tx1"/>
                              </a:solidFill>
                              <a:latin typeface="Cambria Math" panose="02040503050406030204" pitchFamily="18" charset="0"/>
                              <a:ea typeface="Cambria Math" panose="02040503050406030204" pitchFamily="18" charset="0"/>
                            </a:rPr>
                          </m:ctrlPr>
                        </m:dPr>
                        <m:e>
                          <m:sSub>
                            <m:sSubPr>
                              <m:ctrlPr>
                                <a:rPr lang="zh-CN" altLang="zh-CN" sz="1000" i="1">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𝐴</m:t>
                              </m:r>
                            </m:e>
                            <m:sub>
                              <m:r>
                                <a:rPr lang="en-US" altLang="zh-CN" sz="1000" i="1">
                                  <a:solidFill>
                                    <a:schemeClr val="tx1"/>
                                  </a:solidFill>
                                  <a:latin typeface="Cambria Math" panose="02040503050406030204" pitchFamily="18" charset="0"/>
                                  <a:ea typeface="Cambria Math" panose="02040503050406030204" pitchFamily="18" charset="0"/>
                                </a:rPr>
                                <m:t>𝑎𝑐</m:t>
                              </m:r>
                            </m:sub>
                          </m:sSub>
                          <m:r>
                            <a:rPr lang="en-US" altLang="zh-CN" sz="1000" i="1">
                              <a:solidFill>
                                <a:schemeClr val="tx1"/>
                              </a:solidFill>
                              <a:latin typeface="Cambria Math" panose="02040503050406030204" pitchFamily="18" charset="0"/>
                              <a:ea typeface="Cambria Math" panose="02040503050406030204" pitchFamily="18" charset="0"/>
                            </a:rPr>
                            <m:t>,</m:t>
                          </m:r>
                          <m:sSubSup>
                            <m:sSubSupPr>
                              <m:ctrlPr>
                                <a:rPr lang="zh-CN" altLang="zh-CN" sz="1000" i="1">
                                  <a:solidFill>
                                    <a:schemeClr val="tx1"/>
                                  </a:solidFill>
                                  <a:latin typeface="Cambria Math" panose="02040503050406030204" pitchFamily="18" charset="0"/>
                                  <a:ea typeface="Cambria Math" panose="02040503050406030204" pitchFamily="18" charset="0"/>
                                </a:rPr>
                              </m:ctrlPr>
                            </m:sSubSupPr>
                            <m:e>
                              <m:r>
                                <a:rPr lang="en-US" altLang="zh-CN" sz="1000" i="1">
                                  <a:solidFill>
                                    <a:schemeClr val="tx1"/>
                                  </a:solidFill>
                                  <a:latin typeface="Cambria Math" panose="02040503050406030204" pitchFamily="18" charset="0"/>
                                  <a:ea typeface="Cambria Math" panose="02040503050406030204" pitchFamily="18" charset="0"/>
                                </a:rPr>
                                <m:t>𝐴</m:t>
                              </m:r>
                            </m:e>
                            <m:sub>
                              <m:r>
                                <a:rPr lang="en-US" altLang="zh-CN" sz="1000" i="1">
                                  <a:solidFill>
                                    <a:schemeClr val="tx1"/>
                                  </a:solidFill>
                                  <a:latin typeface="Cambria Math" panose="02040503050406030204" pitchFamily="18" charset="0"/>
                                  <a:ea typeface="Cambria Math" panose="02040503050406030204" pitchFamily="18" charset="0"/>
                                </a:rPr>
                                <m:t>𝑎𝑐</m:t>
                              </m:r>
                            </m:sub>
                            <m:sup>
                              <m:r>
                                <a:rPr lang="en-US" altLang="zh-CN" sz="1000" i="1">
                                  <a:solidFill>
                                    <a:schemeClr val="tx1"/>
                                  </a:solidFill>
                                  <a:latin typeface="Cambria Math" panose="02040503050406030204" pitchFamily="18" charset="0"/>
                                  <a:ea typeface="Cambria Math" panose="02040503050406030204" pitchFamily="18" charset="0"/>
                                </a:rPr>
                                <m:t>𝑀</m:t>
                              </m:r>
                            </m:sup>
                          </m:sSubSup>
                        </m:e>
                      </m:d>
                      <m:r>
                        <a:rPr lang="en-US" altLang="zh-CN" sz="1000" b="0" i="1" smtClean="0">
                          <a:solidFill>
                            <a:schemeClr val="tx1"/>
                          </a:solidFill>
                          <a:latin typeface="Cambria Math" panose="02040503050406030204" pitchFamily="18" charset="0"/>
                          <a:ea typeface="Cambria Math" panose="02040503050406030204" pitchFamily="18" charset="0"/>
                        </a:rPr>
                        <m:t>=</m:t>
                      </m:r>
                      <m:f>
                        <m:fPr>
                          <m:ctrlPr>
                            <a:rPr lang="zh-CN" altLang="zh-CN" sz="1000" i="1">
                              <a:latin typeface="Cambria Math" panose="02040503050406030204" pitchFamily="18" charset="0"/>
                              <a:ea typeface="Cambria Math" panose="02040503050406030204" pitchFamily="18" charset="0"/>
                            </a:rPr>
                          </m:ctrlPr>
                        </m:fPr>
                        <m:num>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2</m:t>
                          </m:r>
                        </m:num>
                        <m:den>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𝑁</m:t>
                          </m:r>
                        </m:den>
                      </m:f>
                      <m:nary>
                        <m:naryPr>
                          <m:chr m:val="∑"/>
                          <m:limLoc m:val="subSup"/>
                          <m:ctrlPr>
                            <a:rPr lang="en-US" altLang="zh-CN" sz="1000" i="1" kern="100" smtClean="0">
                              <a:latin typeface="Cambria Math" panose="02040503050406030204" pitchFamily="18" charset="0"/>
                              <a:ea typeface="宋体" panose="02010600030101010101" pitchFamily="2" charset="-122"/>
                              <a:cs typeface="Times New Roman" panose="02020603050405020304" pitchFamily="18" charset="0"/>
                            </a:rPr>
                          </m:ctrlPr>
                        </m:naryPr>
                        <m:sub>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𝑖</m:t>
                          </m:r>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=1</m:t>
                          </m:r>
                        </m:sub>
                        <m:sup>
                          <m:f>
                            <m:fPr>
                              <m:ctrlPr>
                                <a:rPr lang="zh-CN" altLang="en-US" sz="1000" i="1">
                                  <a:latin typeface="Cambria Math" panose="02040503050406030204" pitchFamily="18" charset="0"/>
                                  <a:ea typeface="Cambria Math" panose="02040503050406030204" pitchFamily="18" charset="0"/>
                                </a:rPr>
                              </m:ctrlPr>
                            </m:fPr>
                            <m:num>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𝑁</m:t>
                              </m:r>
                            </m:num>
                            <m:den>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2</m:t>
                              </m:r>
                            </m:den>
                          </m:f>
                        </m:sup>
                        <m:e>
                          <m:sSup>
                            <m:sSupPr>
                              <m:ctrlPr>
                                <a:rPr lang="en-US" altLang="zh-CN" sz="1000" i="1" kern="100" smtClean="0">
                                  <a:latin typeface="Cambria Math" panose="02040503050406030204" pitchFamily="18" charset="0"/>
                                  <a:ea typeface="宋体" panose="02010600030101010101" pitchFamily="2" charset="-122"/>
                                  <a:cs typeface="Times New Roman" panose="02020603050405020304" pitchFamily="18" charset="0"/>
                                </a:rPr>
                              </m:ctrlPr>
                            </m:sSupPr>
                            <m:e>
                              <m:d>
                                <m:dPr>
                                  <m:ctrlPr>
                                    <a:rPr lang="en-US" altLang="zh-CN" sz="1000" i="1" kern="100" smtClean="0">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en-US" sz="1000" i="1">
                                          <a:latin typeface="Cambria Math" panose="02040503050406030204" pitchFamily="18" charset="0"/>
                                          <a:ea typeface="Cambria Math" panose="02040503050406030204" pitchFamily="18" charset="0"/>
                                        </a:rPr>
                                      </m:ctrlPr>
                                    </m:sSubPr>
                                    <m:e>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𝑎𝑐</m:t>
                                      </m:r>
                                    </m:sub>
                                  </m:sSub>
                                  <m:d>
                                    <m:dPr>
                                      <m:ctrlPr>
                                        <a:rPr lang="zh-CN" altLang="en-US" sz="1000" i="1">
                                          <a:latin typeface="Cambria Math" panose="02040503050406030204" pitchFamily="18" charset="0"/>
                                          <a:ea typeface="Cambria Math" panose="02040503050406030204" pitchFamily="18" charset="0"/>
                                        </a:rPr>
                                      </m:ctrlPr>
                                    </m:dPr>
                                    <m:e>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𝑖</m:t>
                                      </m:r>
                                    </m:e>
                                  </m:d>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en-US" sz="1000" i="1">
                                          <a:latin typeface="Cambria Math" panose="02040503050406030204" pitchFamily="18" charset="0"/>
                                          <a:ea typeface="Cambria Math" panose="02040503050406030204" pitchFamily="18" charset="0"/>
                                        </a:rPr>
                                      </m:ctrlPr>
                                    </m:sSubSupPr>
                                    <m:e>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𝑎𝑐</m:t>
                                      </m:r>
                                    </m:sub>
                                    <m:sup>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𝑀</m:t>
                                      </m:r>
                                    </m:sup>
                                  </m:sSubSup>
                                  <m:d>
                                    <m:dPr>
                                      <m:ctrlPr>
                                        <a:rPr lang="zh-CN" altLang="en-US" sz="1000" i="1">
                                          <a:latin typeface="Cambria Math" panose="02040503050406030204" pitchFamily="18" charset="0"/>
                                          <a:ea typeface="Cambria Math" panose="02040503050406030204" pitchFamily="18" charset="0"/>
                                        </a:rPr>
                                      </m:ctrlPr>
                                    </m:dPr>
                                    <m:e>
                                      <m:r>
                                        <a:rPr lang="en-US" altLang="zh-CN" sz="1000" i="1" kern="100">
                                          <a:latin typeface="Cambria Math" panose="02040503050406030204" pitchFamily="18" charset="0"/>
                                          <a:ea typeface="宋体" panose="02010600030101010101" pitchFamily="2" charset="-122"/>
                                          <a:cs typeface="Times New Roman" panose="02020603050405020304" pitchFamily="18" charset="0"/>
                                        </a:rPr>
                                        <m:t>𝑖</m:t>
                                      </m:r>
                                    </m:e>
                                  </m:d>
                                </m:e>
                              </m:d>
                            </m:e>
                            <m:sup>
                              <m:r>
                                <a:rPr lang="en-US" altLang="zh-CN" sz="1000" b="0" i="1" kern="100" smtClean="0">
                                  <a:latin typeface="Cambria Math" panose="02040503050406030204" pitchFamily="18" charset="0"/>
                                  <a:ea typeface="宋体" panose="02010600030101010101" pitchFamily="2" charset="-122"/>
                                  <a:cs typeface="Times New Roman" panose="02020603050405020304" pitchFamily="18" charset="0"/>
                                </a:rPr>
                                <m:t>2</m:t>
                              </m:r>
                            </m:sup>
                          </m:sSup>
                        </m:e>
                      </m:nary>
                    </m:oMath>
                  </m:oMathPara>
                </a14:m>
                <a:endParaRPr lang="en-US" altLang="zh-CN" sz="1000" i="1" dirty="0">
                  <a:solidFill>
                    <a:schemeClr val="tx1"/>
                  </a:solidFill>
                  <a:latin typeface="Cambria Math" panose="02040503050406030204" pitchFamily="18" charset="0"/>
                  <a:ea typeface="Cambria Math" panose="02040503050406030204" pitchFamily="18" charset="0"/>
                </a:endParaRPr>
              </a:p>
              <a:p>
                <a:pPr algn="just">
                  <a:lnSpc>
                    <a:spcPts val="1800"/>
                  </a:lnSpc>
                  <a:defRPr/>
                </a:pPr>
                <a14:m>
                  <m:oMathPara xmlns:m="http://schemas.openxmlformats.org/officeDocument/2006/math">
                    <m:oMathParaPr>
                      <m:jc m:val="left"/>
                    </m:oMathParaPr>
                    <m:oMath xmlns:m="http://schemas.openxmlformats.org/officeDocument/2006/math">
                      <m:sSub>
                        <m:sSubPr>
                          <m:ctrlPr>
                            <a:rPr lang="zh-CN" altLang="zh-CN" sz="1000" i="1">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𝐿</m:t>
                          </m:r>
                        </m:e>
                        <m:sub>
                          <m:r>
                            <a:rPr lang="en-US" altLang="zh-CN" sz="1000" i="1">
                              <a:solidFill>
                                <a:schemeClr val="tx1"/>
                              </a:solidFill>
                              <a:latin typeface="Cambria Math" panose="02040503050406030204" pitchFamily="18" charset="0"/>
                              <a:ea typeface="Cambria Math" panose="02040503050406030204" pitchFamily="18" charset="0"/>
                            </a:rPr>
                            <m:t>𝑀</m:t>
                          </m:r>
                        </m:sub>
                      </m:sSub>
                      <m:r>
                        <a:rPr lang="en-US" altLang="zh-CN" sz="1000" i="1">
                          <a:solidFill>
                            <a:schemeClr val="tx1"/>
                          </a:solidFill>
                          <a:latin typeface="Cambria Math" panose="02040503050406030204" pitchFamily="18" charset="0"/>
                          <a:ea typeface="Cambria Math" panose="02040503050406030204" pitchFamily="18" charset="0"/>
                        </a:rPr>
                        <m:t>=</m:t>
                      </m:r>
                      <m:r>
                        <a:rPr lang="en-US" altLang="zh-CN" sz="1000" i="1">
                          <a:solidFill>
                            <a:schemeClr val="tx1"/>
                          </a:solidFill>
                          <a:latin typeface="Cambria Math" panose="02040503050406030204" pitchFamily="18" charset="0"/>
                          <a:ea typeface="Cambria Math" panose="02040503050406030204" pitchFamily="18" charset="0"/>
                        </a:rPr>
                        <m:t>𝑀𝑆𝐸</m:t>
                      </m:r>
                      <m:d>
                        <m:dPr>
                          <m:ctrlPr>
                            <a:rPr lang="zh-CN" altLang="zh-CN" sz="1000" i="1">
                              <a:solidFill>
                                <a:schemeClr val="tx1"/>
                              </a:solidFill>
                              <a:latin typeface="Cambria Math" panose="02040503050406030204" pitchFamily="18" charset="0"/>
                              <a:ea typeface="Cambria Math" panose="02040503050406030204" pitchFamily="18" charset="0"/>
                            </a:rPr>
                          </m:ctrlPr>
                        </m:dPr>
                        <m:e>
                          <m:r>
                            <a:rPr lang="en-US" altLang="zh-CN" sz="1000" i="1">
                              <a:solidFill>
                                <a:schemeClr val="tx1"/>
                              </a:solidFill>
                              <a:latin typeface="Cambria Math" panose="02040503050406030204" pitchFamily="18" charset="0"/>
                              <a:ea typeface="Cambria Math" panose="02040503050406030204" pitchFamily="18" charset="0"/>
                            </a:rPr>
                            <m:t>𝑀</m:t>
                          </m:r>
                          <m:r>
                            <a:rPr lang="en-US" altLang="zh-CN" sz="1000" i="1">
                              <a:solidFill>
                                <a:schemeClr val="tx1"/>
                              </a:solidFill>
                              <a:latin typeface="Cambria Math" panose="02040503050406030204" pitchFamily="18" charset="0"/>
                              <a:ea typeface="Cambria Math" panose="02040503050406030204" pitchFamily="18" charset="0"/>
                            </a:rPr>
                            <m:t>,</m:t>
                          </m:r>
                          <m:sSup>
                            <m:sSupPr>
                              <m:ctrlPr>
                                <a:rPr lang="zh-CN" altLang="zh-CN" sz="1000" i="1">
                                  <a:solidFill>
                                    <a:schemeClr val="tx1"/>
                                  </a:solidFill>
                                  <a:latin typeface="Cambria Math" panose="02040503050406030204" pitchFamily="18" charset="0"/>
                                  <a:ea typeface="Cambria Math" panose="02040503050406030204" pitchFamily="18" charset="0"/>
                                </a:rPr>
                              </m:ctrlPr>
                            </m:sSupPr>
                            <m:e>
                              <m:r>
                                <a:rPr lang="en-US" altLang="zh-CN" sz="1000" i="1">
                                  <a:solidFill>
                                    <a:schemeClr val="tx1"/>
                                  </a:solidFill>
                                  <a:latin typeface="Cambria Math" panose="02040503050406030204" pitchFamily="18" charset="0"/>
                                  <a:ea typeface="Cambria Math" panose="02040503050406030204" pitchFamily="18" charset="0"/>
                                </a:rPr>
                                <m:t>𝑀</m:t>
                              </m:r>
                            </m:e>
                            <m:sup>
                              <m:r>
                                <a:rPr lang="en-US" altLang="zh-CN" sz="1000" i="1">
                                  <a:solidFill>
                                    <a:schemeClr val="tx1"/>
                                  </a:solidFill>
                                  <a:latin typeface="Cambria Math" panose="02040503050406030204" pitchFamily="18" charset="0"/>
                                  <a:ea typeface="Cambria Math" panose="02040503050406030204" pitchFamily="18" charset="0"/>
                                </a:rPr>
                                <m:t>′</m:t>
                              </m:r>
                            </m:sup>
                          </m:sSup>
                        </m:e>
                      </m:d>
                    </m:oMath>
                  </m:oMathPara>
                </a14:m>
                <a:endParaRPr lang="en-US" altLang="zh-CN" sz="1000" i="1" dirty="0">
                  <a:solidFill>
                    <a:schemeClr val="tx1"/>
                  </a:solidFill>
                  <a:latin typeface="Cambria Math" panose="02040503050406030204" pitchFamily="18" charset="0"/>
                  <a:ea typeface="Cambria Math" panose="02040503050406030204" pitchFamily="18" charset="0"/>
                </a:endParaRPr>
              </a:p>
              <a:p>
                <a:pPr algn="just">
                  <a:lnSpc>
                    <a:spcPts val="1800"/>
                  </a:lnSpc>
                  <a:defRPr/>
                </a:pPr>
                <a14:m>
                  <m:oMathPara xmlns:m="http://schemas.openxmlformats.org/officeDocument/2006/math">
                    <m:oMathParaPr>
                      <m:jc m:val="left"/>
                    </m:oMathParaPr>
                    <m:oMath xmlns:m="http://schemas.openxmlformats.org/officeDocument/2006/math">
                      <m:sSub>
                        <m:sSubPr>
                          <m:ctrlPr>
                            <a:rPr lang="zh-CN" altLang="zh-CN" sz="1000" i="1">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𝐿</m:t>
                          </m:r>
                        </m:e>
                        <m:sub>
                          <m:r>
                            <a:rPr lang="en-US" altLang="zh-CN" sz="1000" i="1">
                              <a:solidFill>
                                <a:schemeClr val="tx1"/>
                              </a:solidFill>
                              <a:latin typeface="Cambria Math" panose="02040503050406030204" pitchFamily="18" charset="0"/>
                              <a:ea typeface="Cambria Math" panose="02040503050406030204" pitchFamily="18" charset="0"/>
                            </a:rPr>
                            <m:t>𝑑</m:t>
                          </m:r>
                        </m:sub>
                      </m:sSub>
                      <m:r>
                        <a:rPr lang="en-US" altLang="zh-CN" sz="1000" i="1">
                          <a:solidFill>
                            <a:schemeClr val="tx1"/>
                          </a:solidFill>
                          <a:latin typeface="Cambria Math" panose="02040503050406030204" pitchFamily="18" charset="0"/>
                          <a:ea typeface="Cambria Math" panose="02040503050406030204" pitchFamily="18" charset="0"/>
                        </a:rPr>
                        <m:t>=</m:t>
                      </m:r>
                      <m:func>
                        <m:funcPr>
                          <m:ctrlPr>
                            <a:rPr lang="zh-CN" altLang="zh-CN" sz="1000" i="1">
                              <a:solidFill>
                                <a:schemeClr val="tx1"/>
                              </a:solidFill>
                              <a:latin typeface="Cambria Math" panose="02040503050406030204" pitchFamily="18" charset="0"/>
                              <a:ea typeface="Cambria Math" panose="02040503050406030204" pitchFamily="18" charset="0"/>
                            </a:rPr>
                          </m:ctrlPr>
                        </m:funcPr>
                        <m:fName>
                          <m:r>
                            <m:rPr>
                              <m:sty m:val="p"/>
                            </m:rPr>
                            <a:rPr lang="en-US" altLang="zh-CN" sz="1000" i="1">
                              <a:solidFill>
                                <a:schemeClr val="tx1"/>
                              </a:solidFill>
                              <a:latin typeface="Cambria Math" panose="02040503050406030204" pitchFamily="18" charset="0"/>
                              <a:ea typeface="Cambria Math" panose="02040503050406030204" pitchFamily="18" charset="0"/>
                            </a:rPr>
                            <m:t>log</m:t>
                          </m:r>
                        </m:fName>
                        <m:e>
                          <m:d>
                            <m:dPr>
                              <m:ctrlPr>
                                <a:rPr lang="zh-CN" altLang="zh-CN" sz="1000" i="1">
                                  <a:solidFill>
                                    <a:schemeClr val="tx1"/>
                                  </a:solidFill>
                                  <a:latin typeface="Cambria Math" panose="02040503050406030204" pitchFamily="18" charset="0"/>
                                  <a:ea typeface="Cambria Math" panose="02040503050406030204" pitchFamily="18" charset="0"/>
                                </a:rPr>
                              </m:ctrlPr>
                            </m:dPr>
                            <m:e>
                              <m:r>
                                <a:rPr lang="en-US" altLang="zh-CN" sz="1000" i="1">
                                  <a:solidFill>
                                    <a:schemeClr val="tx1"/>
                                  </a:solidFill>
                                  <a:latin typeface="Cambria Math" panose="02040503050406030204" pitchFamily="18" charset="0"/>
                                  <a:ea typeface="Cambria Math" panose="02040503050406030204" pitchFamily="18" charset="0"/>
                                </a:rPr>
                                <m:t>1−</m:t>
                              </m:r>
                              <m:r>
                                <a:rPr lang="en-US" altLang="zh-CN" sz="1000" i="1">
                                  <a:solidFill>
                                    <a:schemeClr val="tx1"/>
                                  </a:solidFill>
                                  <a:latin typeface="Cambria Math" panose="02040503050406030204" pitchFamily="18" charset="0"/>
                                  <a:ea typeface="Cambria Math" panose="02040503050406030204" pitchFamily="18" charset="0"/>
                                </a:rPr>
                                <m:t>𝐷</m:t>
                              </m:r>
                              <m:d>
                                <m:dPr>
                                  <m:ctrlPr>
                                    <a:rPr lang="zh-CN" altLang="zh-CN" sz="1000" i="1">
                                      <a:solidFill>
                                        <a:schemeClr val="tx1"/>
                                      </a:solidFill>
                                      <a:latin typeface="Cambria Math" panose="02040503050406030204" pitchFamily="18" charset="0"/>
                                      <a:ea typeface="Cambria Math" panose="02040503050406030204" pitchFamily="18" charset="0"/>
                                    </a:rPr>
                                  </m:ctrlPr>
                                </m:dPr>
                                <m:e>
                                  <m:sSubSup>
                                    <m:sSubSupPr>
                                      <m:ctrlPr>
                                        <a:rPr lang="zh-CN" altLang="zh-CN" sz="1000" i="1">
                                          <a:solidFill>
                                            <a:schemeClr val="tx1"/>
                                          </a:solidFill>
                                          <a:latin typeface="Cambria Math" panose="02040503050406030204" pitchFamily="18" charset="0"/>
                                          <a:ea typeface="Cambria Math" panose="02040503050406030204" pitchFamily="18" charset="0"/>
                                        </a:rPr>
                                      </m:ctrlPr>
                                    </m:sSubSupPr>
                                    <m:e>
                                      <m:r>
                                        <a:rPr lang="en-US" altLang="zh-CN" sz="1000" i="1">
                                          <a:solidFill>
                                            <a:schemeClr val="tx1"/>
                                          </a:solidFill>
                                          <a:latin typeface="Cambria Math" panose="02040503050406030204" pitchFamily="18" charset="0"/>
                                          <a:ea typeface="Cambria Math" panose="02040503050406030204" pitchFamily="18" charset="0"/>
                                        </a:rPr>
                                        <m:t>𝐴</m:t>
                                      </m:r>
                                    </m:e>
                                    <m:sub>
                                      <m:r>
                                        <a:rPr lang="en-US" altLang="zh-CN" sz="1000" i="1">
                                          <a:solidFill>
                                            <a:schemeClr val="tx1"/>
                                          </a:solidFill>
                                          <a:latin typeface="Cambria Math" panose="02040503050406030204" pitchFamily="18" charset="0"/>
                                          <a:ea typeface="Cambria Math" panose="02040503050406030204" pitchFamily="18" charset="0"/>
                                        </a:rPr>
                                        <m:t>𝑎𝑐</m:t>
                                      </m:r>
                                    </m:sub>
                                    <m:sup>
                                      <m:r>
                                        <a:rPr lang="en-US" altLang="zh-CN" sz="1000" i="1">
                                          <a:solidFill>
                                            <a:schemeClr val="tx1"/>
                                          </a:solidFill>
                                          <a:latin typeface="Cambria Math" panose="02040503050406030204" pitchFamily="18" charset="0"/>
                                          <a:ea typeface="Cambria Math" panose="02040503050406030204" pitchFamily="18" charset="0"/>
                                        </a:rPr>
                                        <m:t>𝑀</m:t>
                                      </m:r>
                                    </m:sup>
                                  </m:sSubSup>
                                </m:e>
                              </m:d>
                            </m:e>
                          </m:d>
                        </m:e>
                      </m:func>
                    </m:oMath>
                  </m:oMathPara>
                </a14:m>
                <a:endParaRPr lang="en-US" altLang="zh-CN" sz="1000" i="1" dirty="0">
                  <a:solidFill>
                    <a:schemeClr val="tx1"/>
                  </a:solidFill>
                  <a:latin typeface="Cambria Math" panose="02040503050406030204" pitchFamily="18" charset="0"/>
                  <a:ea typeface="Cambria Math" panose="02040503050406030204" pitchFamily="18" charset="0"/>
                </a:endParaRPr>
              </a:p>
              <a:p>
                <a:pPr algn="just">
                  <a:lnSpc>
                    <a:spcPts val="1800"/>
                  </a:lnSpc>
                  <a:defRPr/>
                </a:pPr>
                <a14:m>
                  <m:oMathPara xmlns:m="http://schemas.openxmlformats.org/officeDocument/2006/math">
                    <m:oMathParaPr>
                      <m:jc m:val="left"/>
                    </m:oMathParaPr>
                    <m:oMath xmlns:m="http://schemas.openxmlformats.org/officeDocument/2006/math">
                      <m:sSub>
                        <m:sSubPr>
                          <m:ctrlPr>
                            <a:rPr lang="zh-CN" altLang="zh-CN" sz="1000" i="1">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𝐿</m:t>
                          </m:r>
                        </m:e>
                        <m:sub>
                          <m:r>
                            <a:rPr lang="en-US" altLang="zh-CN" sz="1000" i="1">
                              <a:solidFill>
                                <a:schemeClr val="tx1"/>
                              </a:solidFill>
                              <a:latin typeface="Cambria Math" panose="02040503050406030204" pitchFamily="18" charset="0"/>
                              <a:ea typeface="Cambria Math" panose="02040503050406030204" pitchFamily="18" charset="0"/>
                            </a:rPr>
                            <m:t>𝐷</m:t>
                          </m:r>
                        </m:sub>
                      </m:sSub>
                      <m:r>
                        <a:rPr lang="en-US" altLang="zh-CN" sz="1000" i="1">
                          <a:solidFill>
                            <a:schemeClr val="tx1"/>
                          </a:solidFill>
                          <a:latin typeface="Cambria Math" panose="02040503050406030204" pitchFamily="18" charset="0"/>
                          <a:ea typeface="Cambria Math" panose="02040503050406030204" pitchFamily="18" charset="0"/>
                        </a:rPr>
                        <m:t>=</m:t>
                      </m:r>
                      <m:func>
                        <m:funcPr>
                          <m:ctrlPr>
                            <a:rPr lang="zh-CN" altLang="zh-CN" sz="1000" i="1">
                              <a:solidFill>
                                <a:schemeClr val="tx1"/>
                              </a:solidFill>
                              <a:latin typeface="Cambria Math" panose="02040503050406030204" pitchFamily="18" charset="0"/>
                              <a:ea typeface="Cambria Math" panose="02040503050406030204" pitchFamily="18" charset="0"/>
                            </a:rPr>
                          </m:ctrlPr>
                        </m:funcPr>
                        <m:fName>
                          <m:r>
                            <m:rPr>
                              <m:sty m:val="p"/>
                            </m:rPr>
                            <a:rPr lang="en-US" altLang="zh-CN" sz="1000" i="1">
                              <a:solidFill>
                                <a:schemeClr val="tx1"/>
                              </a:solidFill>
                              <a:latin typeface="Cambria Math" panose="02040503050406030204" pitchFamily="18" charset="0"/>
                              <a:ea typeface="Cambria Math" panose="02040503050406030204" pitchFamily="18" charset="0"/>
                            </a:rPr>
                            <m:t>log</m:t>
                          </m:r>
                        </m:fName>
                        <m:e>
                          <m:d>
                            <m:dPr>
                              <m:ctrlPr>
                                <a:rPr lang="zh-CN" altLang="zh-CN" sz="1000" i="1">
                                  <a:solidFill>
                                    <a:schemeClr val="tx1"/>
                                  </a:solidFill>
                                  <a:latin typeface="Cambria Math" panose="02040503050406030204" pitchFamily="18" charset="0"/>
                                  <a:ea typeface="Cambria Math" panose="02040503050406030204" pitchFamily="18" charset="0"/>
                                </a:rPr>
                              </m:ctrlPr>
                            </m:dPr>
                            <m:e>
                              <m:r>
                                <a:rPr lang="en-US" altLang="zh-CN" sz="1000" i="1">
                                  <a:solidFill>
                                    <a:schemeClr val="tx1"/>
                                  </a:solidFill>
                                  <a:latin typeface="Cambria Math" panose="02040503050406030204" pitchFamily="18" charset="0"/>
                                  <a:ea typeface="Cambria Math" panose="02040503050406030204" pitchFamily="18" charset="0"/>
                                </a:rPr>
                                <m:t>1−</m:t>
                              </m:r>
                              <m:r>
                                <a:rPr lang="en-US" altLang="zh-CN" sz="1000" i="1">
                                  <a:solidFill>
                                    <a:schemeClr val="tx1"/>
                                  </a:solidFill>
                                  <a:latin typeface="Cambria Math" panose="02040503050406030204" pitchFamily="18" charset="0"/>
                                  <a:ea typeface="Cambria Math" panose="02040503050406030204" pitchFamily="18" charset="0"/>
                                </a:rPr>
                                <m:t>𝐷</m:t>
                              </m:r>
                              <m:d>
                                <m:dPr>
                                  <m:ctrlPr>
                                    <a:rPr lang="zh-CN" altLang="zh-CN" sz="1000" i="1">
                                      <a:solidFill>
                                        <a:schemeClr val="tx1"/>
                                      </a:solidFill>
                                      <a:latin typeface="Cambria Math" panose="02040503050406030204" pitchFamily="18" charset="0"/>
                                      <a:ea typeface="Cambria Math" panose="02040503050406030204" pitchFamily="18" charset="0"/>
                                    </a:rPr>
                                  </m:ctrlPr>
                                </m:dPr>
                                <m:e>
                                  <m:sSub>
                                    <m:sSubPr>
                                      <m:ctrlPr>
                                        <a:rPr lang="zh-CN" altLang="zh-CN" sz="1000" i="1">
                                          <a:solidFill>
                                            <a:schemeClr val="tx1"/>
                                          </a:solidFill>
                                          <a:latin typeface="Cambria Math" panose="02040503050406030204" pitchFamily="18" charset="0"/>
                                          <a:ea typeface="Cambria Math" panose="02040503050406030204" pitchFamily="18" charset="0"/>
                                        </a:rPr>
                                      </m:ctrlPr>
                                    </m:sSubPr>
                                    <m:e>
                                      <m:r>
                                        <a:rPr lang="en-US" altLang="zh-CN" sz="1000" i="1">
                                          <a:solidFill>
                                            <a:schemeClr val="tx1"/>
                                          </a:solidFill>
                                          <a:latin typeface="Cambria Math" panose="02040503050406030204" pitchFamily="18" charset="0"/>
                                          <a:ea typeface="Cambria Math" panose="02040503050406030204" pitchFamily="18" charset="0"/>
                                        </a:rPr>
                                        <m:t>𝐴</m:t>
                                      </m:r>
                                    </m:e>
                                    <m:sub>
                                      <m:r>
                                        <a:rPr lang="en-US" altLang="zh-CN" sz="1000" i="1">
                                          <a:solidFill>
                                            <a:schemeClr val="tx1"/>
                                          </a:solidFill>
                                          <a:latin typeface="Cambria Math" panose="02040503050406030204" pitchFamily="18" charset="0"/>
                                          <a:ea typeface="Cambria Math" panose="02040503050406030204" pitchFamily="18" charset="0"/>
                                        </a:rPr>
                                        <m:t>𝑎𝑐</m:t>
                                      </m:r>
                                    </m:sub>
                                  </m:sSub>
                                </m:e>
                              </m:d>
                            </m:e>
                          </m:d>
                        </m:e>
                      </m:func>
                      <m:r>
                        <a:rPr lang="en-US" altLang="zh-CN" sz="1000" i="1">
                          <a:solidFill>
                            <a:schemeClr val="tx1"/>
                          </a:solidFill>
                          <a:latin typeface="Cambria Math" panose="02040503050406030204" pitchFamily="18" charset="0"/>
                          <a:ea typeface="Cambria Math" panose="02040503050406030204" pitchFamily="18" charset="0"/>
                        </a:rPr>
                        <m:t>+</m:t>
                      </m:r>
                      <m:func>
                        <m:funcPr>
                          <m:ctrlPr>
                            <a:rPr lang="zh-CN" altLang="zh-CN" sz="1000" i="1">
                              <a:solidFill>
                                <a:schemeClr val="tx1"/>
                              </a:solidFill>
                              <a:latin typeface="Cambria Math" panose="02040503050406030204" pitchFamily="18" charset="0"/>
                              <a:ea typeface="Cambria Math" panose="02040503050406030204" pitchFamily="18" charset="0"/>
                            </a:rPr>
                          </m:ctrlPr>
                        </m:funcPr>
                        <m:fName>
                          <m:r>
                            <m:rPr>
                              <m:sty m:val="p"/>
                            </m:rPr>
                            <a:rPr lang="en-US" altLang="zh-CN" sz="1000" i="1">
                              <a:solidFill>
                                <a:schemeClr val="tx1"/>
                              </a:solidFill>
                              <a:latin typeface="Cambria Math" panose="02040503050406030204" pitchFamily="18" charset="0"/>
                              <a:ea typeface="Cambria Math" panose="02040503050406030204" pitchFamily="18" charset="0"/>
                            </a:rPr>
                            <m:t>log</m:t>
                          </m:r>
                        </m:fName>
                        <m:e>
                          <m:d>
                            <m:dPr>
                              <m:ctrlPr>
                                <a:rPr lang="zh-CN" altLang="zh-CN" sz="1000" i="1">
                                  <a:solidFill>
                                    <a:schemeClr val="tx1"/>
                                  </a:solidFill>
                                  <a:latin typeface="Cambria Math" panose="02040503050406030204" pitchFamily="18" charset="0"/>
                                  <a:ea typeface="Cambria Math" panose="02040503050406030204" pitchFamily="18" charset="0"/>
                                </a:rPr>
                              </m:ctrlPr>
                            </m:dPr>
                            <m:e>
                              <m:r>
                                <a:rPr lang="en-US" altLang="zh-CN" sz="1000" i="1">
                                  <a:solidFill>
                                    <a:schemeClr val="tx1"/>
                                  </a:solidFill>
                                  <a:latin typeface="Cambria Math" panose="02040503050406030204" pitchFamily="18" charset="0"/>
                                  <a:ea typeface="Cambria Math" panose="02040503050406030204" pitchFamily="18" charset="0"/>
                                </a:rPr>
                                <m:t>𝐷</m:t>
                              </m:r>
                              <m:d>
                                <m:dPr>
                                  <m:ctrlPr>
                                    <a:rPr lang="zh-CN" altLang="zh-CN" sz="1000" i="1">
                                      <a:solidFill>
                                        <a:schemeClr val="tx1"/>
                                      </a:solidFill>
                                      <a:latin typeface="Cambria Math" panose="02040503050406030204" pitchFamily="18" charset="0"/>
                                      <a:ea typeface="Cambria Math" panose="02040503050406030204" pitchFamily="18" charset="0"/>
                                    </a:rPr>
                                  </m:ctrlPr>
                                </m:dPr>
                                <m:e>
                                  <m:sSubSup>
                                    <m:sSubSupPr>
                                      <m:ctrlPr>
                                        <a:rPr lang="zh-CN" altLang="zh-CN" sz="1000" i="1">
                                          <a:solidFill>
                                            <a:schemeClr val="tx1"/>
                                          </a:solidFill>
                                          <a:latin typeface="Cambria Math" panose="02040503050406030204" pitchFamily="18" charset="0"/>
                                          <a:ea typeface="Cambria Math" panose="02040503050406030204" pitchFamily="18" charset="0"/>
                                        </a:rPr>
                                      </m:ctrlPr>
                                    </m:sSubSupPr>
                                    <m:e>
                                      <m:r>
                                        <a:rPr lang="en-US" altLang="zh-CN" sz="1000" i="1">
                                          <a:solidFill>
                                            <a:schemeClr val="tx1"/>
                                          </a:solidFill>
                                          <a:latin typeface="Cambria Math" panose="02040503050406030204" pitchFamily="18" charset="0"/>
                                          <a:ea typeface="Cambria Math" panose="02040503050406030204" pitchFamily="18" charset="0"/>
                                        </a:rPr>
                                        <m:t>𝐴</m:t>
                                      </m:r>
                                    </m:e>
                                    <m:sub>
                                      <m:r>
                                        <a:rPr lang="en-US" altLang="zh-CN" sz="1000" i="1">
                                          <a:solidFill>
                                            <a:schemeClr val="tx1"/>
                                          </a:solidFill>
                                          <a:latin typeface="Cambria Math" panose="02040503050406030204" pitchFamily="18" charset="0"/>
                                          <a:ea typeface="Cambria Math" panose="02040503050406030204" pitchFamily="18" charset="0"/>
                                        </a:rPr>
                                        <m:t>𝑎𝑐</m:t>
                                      </m:r>
                                    </m:sub>
                                    <m:sup>
                                      <m:r>
                                        <a:rPr lang="en-US" altLang="zh-CN" sz="1000" i="1">
                                          <a:solidFill>
                                            <a:schemeClr val="tx1"/>
                                          </a:solidFill>
                                          <a:latin typeface="Cambria Math" panose="02040503050406030204" pitchFamily="18" charset="0"/>
                                          <a:ea typeface="Cambria Math" panose="02040503050406030204" pitchFamily="18" charset="0"/>
                                        </a:rPr>
                                        <m:t>𝑀</m:t>
                                      </m:r>
                                    </m:sup>
                                  </m:sSubSup>
                                </m:e>
                              </m:d>
                            </m:e>
                          </m:d>
                        </m:e>
                      </m:func>
                    </m:oMath>
                  </m:oMathPara>
                </a14:m>
                <a:endParaRPr lang="zh-CN" altLang="en-US" sz="10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097829" y="660408"/>
                <a:ext cx="2892502" cy="4042132"/>
              </a:xfrm>
              <a:prstGeom prst="rect">
                <a:avLst/>
              </a:prstGeom>
              <a:blipFill rotWithShape="1">
                <a:blip r:embed="rId3"/>
                <a:stretch>
                  <a:fillRect l="-19" b="9"/>
                </a:stretch>
              </a:blipFill>
              <a:effectLst/>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310446" y="757068"/>
            <a:ext cx="5477324" cy="38201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54003" y="50802"/>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编码器</a:t>
            </a:r>
          </a:p>
        </p:txBody>
      </p:sp>
      <p:pic>
        <p:nvPicPr>
          <p:cNvPr id="4" name="图片 3"/>
          <p:cNvPicPr>
            <a:picLocks noChangeAspect="1"/>
          </p:cNvPicPr>
          <p:nvPr/>
        </p:nvPicPr>
        <p:blipFill>
          <a:blip r:embed="rId3"/>
          <a:stretch>
            <a:fillRect/>
          </a:stretch>
        </p:blipFill>
        <p:spPr>
          <a:xfrm>
            <a:off x="5035816" y="735053"/>
            <a:ext cx="3850310" cy="4052607"/>
          </a:xfrm>
          <a:prstGeom prst="rect">
            <a:avLst/>
          </a:prstGeom>
        </p:spPr>
      </p:pic>
      <p:sp>
        <p:nvSpPr>
          <p:cNvPr id="8" name="文本框 7"/>
          <p:cNvSpPr txBox="1"/>
          <p:nvPr/>
        </p:nvSpPr>
        <p:spPr>
          <a:xfrm>
            <a:off x="254003" y="2718274"/>
            <a:ext cx="4607248" cy="1998111"/>
          </a:xfrm>
          <a:prstGeom prst="rect">
            <a:avLst/>
          </a:prstGeom>
          <a:noFill/>
        </p:spPr>
        <p:txBody>
          <a:bodyPr wrap="square" rtlCol="0">
            <a:spAutoFit/>
          </a:bodyPr>
          <a:lstStyle/>
          <a:p>
            <a:pPr algn="just">
              <a:lnSpc>
                <a:spcPct val="150000"/>
              </a:lnSpc>
            </a:pPr>
            <a:r>
              <a:rPr lang="zh-CN" altLang="en-US" sz="1200" b="1" dirty="0">
                <a:effectLst/>
                <a:latin typeface="黑体" panose="02010609060101010101" charset="-122"/>
                <a:ea typeface="黑体" panose="02010609060101010101" charset="-122"/>
                <a:cs typeface="黑体" panose="02010609060101010101" charset="-122"/>
              </a:rPr>
              <a:t>结构概述：</a:t>
            </a:r>
            <a:r>
              <a:rPr lang="zh-CN" altLang="en-US" sz="1200" dirty="0">
                <a:effectLst/>
                <a:latin typeface="Times New Roman" panose="02020603050405020304" pitchFamily="18" charset="0"/>
                <a:ea typeface="宋体" panose="02010600030101010101" pitchFamily="2" charset="-122"/>
                <a:cs typeface="黑体" panose="02010609060101010101" charset="-122"/>
              </a:rPr>
              <a:t>如图所示，编码器主要由</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个上采样块、</a:t>
            </a:r>
            <a:r>
              <a:rPr lang="en-US" altLang="zh-CN" sz="1200" dirty="0">
                <a:effectLst/>
                <a:latin typeface="Times New Roman" panose="02020603050405020304" pitchFamily="18" charset="0"/>
                <a:ea typeface="宋体" panose="02010600030101010101" pitchFamily="2" charset="-122"/>
                <a:cs typeface="黑体" panose="02010609060101010101" charset="-122"/>
              </a:rPr>
              <a:t>2</a:t>
            </a:r>
            <a:r>
              <a:rPr lang="zh-CN" altLang="en-US" sz="1200" dirty="0">
                <a:effectLst/>
                <a:latin typeface="Times New Roman" panose="02020603050405020304" pitchFamily="18" charset="0"/>
                <a:ea typeface="宋体" panose="02010600030101010101" pitchFamily="2" charset="-122"/>
                <a:cs typeface="黑体" panose="02010609060101010101" charset="-122"/>
              </a:rPr>
              <a:t>个数据预处理块、</a:t>
            </a:r>
            <a:r>
              <a:rPr lang="en-US" altLang="zh-CN" sz="1200" dirty="0">
                <a:effectLst/>
                <a:latin typeface="Times New Roman" panose="02020603050405020304" pitchFamily="18" charset="0"/>
                <a:ea typeface="宋体" panose="02010600030101010101" pitchFamily="2" charset="-122"/>
                <a:cs typeface="黑体" panose="02010609060101010101" charset="-122"/>
              </a:rPr>
              <a:t>10</a:t>
            </a:r>
            <a:r>
              <a:rPr lang="zh-CN" altLang="en-US" sz="1200" dirty="0">
                <a:effectLst/>
                <a:latin typeface="Times New Roman" panose="02020603050405020304" pitchFamily="18" charset="0"/>
                <a:ea typeface="宋体" panose="02010600030101010101" pitchFamily="2" charset="-122"/>
                <a:cs typeface="黑体" panose="02010609060101010101" charset="-122"/>
              </a:rPr>
              <a:t>个嵌入卷积块和</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个输出卷积块构成。这些块结构的详细参数如表所示，可以看到除了上采样块不包含卷积层外，其它</a:t>
            </a:r>
            <a:r>
              <a:rPr lang="en-US" altLang="zh-CN" sz="1200" dirty="0">
                <a:effectLst/>
                <a:latin typeface="Times New Roman" panose="02020603050405020304" pitchFamily="18" charset="0"/>
                <a:ea typeface="宋体" panose="02010600030101010101" pitchFamily="2" charset="-122"/>
                <a:cs typeface="黑体" panose="02010609060101010101" charset="-122"/>
              </a:rPr>
              <a:t>13</a:t>
            </a:r>
            <a:r>
              <a:rPr lang="zh-CN" altLang="en-US" sz="1200" dirty="0">
                <a:effectLst/>
                <a:latin typeface="Times New Roman" panose="02020603050405020304" pitchFamily="18" charset="0"/>
                <a:ea typeface="宋体" panose="02010600030101010101" pitchFamily="2" charset="-122"/>
                <a:cs typeface="黑体" panose="02010609060101010101" charset="-122"/>
              </a:rPr>
              <a:t>个块结构的核心都是</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个一维卷积层，且卷积核尺寸都为</a:t>
            </a:r>
            <a:r>
              <a:rPr lang="en-US" altLang="zh-CN" sz="1200" dirty="0">
                <a:effectLst/>
                <a:latin typeface="Times New Roman" panose="02020603050405020304" pitchFamily="18" charset="0"/>
                <a:ea typeface="宋体" panose="02010600030101010101" pitchFamily="2" charset="-122"/>
                <a:cs typeface="黑体" panose="02010609060101010101" charset="-122"/>
              </a:rPr>
              <a:t>1×3</a:t>
            </a:r>
            <a:r>
              <a:rPr lang="zh-CN" altLang="en-US" sz="1200" dirty="0">
                <a:effectLst/>
                <a:latin typeface="Times New Roman" panose="02020603050405020304" pitchFamily="18" charset="0"/>
                <a:ea typeface="宋体" panose="02010600030101010101" pitchFamily="2" charset="-122"/>
                <a:cs typeface="黑体" panose="02010609060101010101" charset="-122"/>
              </a:rPr>
              <a:t>，填充都为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，步幅都为</a:t>
            </a:r>
            <a:r>
              <a:rPr lang="en-US" altLang="zh-CN" sz="1200" dirty="0">
                <a:effectLst/>
                <a:latin typeface="Times New Roman" panose="02020603050405020304" pitchFamily="18" charset="0"/>
                <a:ea typeface="宋体" panose="02010600030101010101" pitchFamily="2" charset="-122"/>
                <a:cs typeface="黑体" panose="02010609060101010101" charset="-122"/>
              </a:rPr>
              <a:t>1</a:t>
            </a:r>
            <a:r>
              <a:rPr lang="zh-CN" altLang="en-US" sz="1200" dirty="0">
                <a:effectLst/>
                <a:latin typeface="Times New Roman" panose="02020603050405020304" pitchFamily="18" charset="0"/>
                <a:ea typeface="宋体" panose="02010600030101010101" pitchFamily="2" charset="-122"/>
                <a:cs typeface="黑体" panose="02010609060101010101" charset="-122"/>
              </a:rPr>
              <a:t>。这些块结构的输入、输出数据的尺寸是由载体和秘密信息的尺寸决定的，此表是以载体尺寸</a:t>
            </a:r>
            <a:r>
              <a:rPr lang="en-US" altLang="zh-CN" sz="1200" dirty="0">
                <a:effectLst/>
                <a:latin typeface="Times New Roman" panose="02020603050405020304" pitchFamily="18" charset="0"/>
                <a:ea typeface="宋体" panose="02010600030101010101" pitchFamily="2" charset="-122"/>
                <a:cs typeface="黑体" panose="02010609060101010101" charset="-122"/>
              </a:rPr>
              <a:t>1×262144</a:t>
            </a:r>
            <a:r>
              <a:rPr lang="zh-CN" altLang="en-US" sz="1200" dirty="0">
                <a:effectLst/>
                <a:latin typeface="Times New Roman" panose="02020603050405020304" pitchFamily="18" charset="0"/>
                <a:ea typeface="宋体" panose="02010600030101010101" pitchFamily="2" charset="-122"/>
                <a:cs typeface="黑体" panose="02010609060101010101" charset="-122"/>
              </a:rPr>
              <a:t>，秘密信息尺寸</a:t>
            </a:r>
            <a:r>
              <a:rPr lang="en-US" altLang="zh-CN" sz="1200" dirty="0">
                <a:effectLst/>
                <a:latin typeface="Times New Roman" panose="02020603050405020304" pitchFamily="18" charset="0"/>
                <a:ea typeface="宋体" panose="02010600030101010101" pitchFamily="2" charset="-122"/>
                <a:cs typeface="黑体" panose="02010609060101010101" charset="-122"/>
              </a:rPr>
              <a:t>256×256</a:t>
            </a:r>
            <a:r>
              <a:rPr lang="zh-CN" altLang="en-US" sz="1200" dirty="0">
                <a:latin typeface="Times New Roman" panose="02020603050405020304" pitchFamily="18" charset="0"/>
                <a:ea typeface="宋体" panose="02010600030101010101" pitchFamily="2" charset="-122"/>
                <a:cs typeface="黑体" panose="02010609060101010101" charset="-122"/>
              </a:rPr>
              <a:t>为例进行展示。</a:t>
            </a:r>
            <a:endParaRPr lang="zh-CN" altLang="en-US" sz="1200" dirty="0">
              <a:latin typeface="Times New Roman" panose="02020603050405020304" pitchFamily="18" charset="0"/>
              <a:ea typeface="宋体" panose="02010600030101010101" pitchFamily="2" charset="-122"/>
            </a:endParaRPr>
          </a:p>
        </p:txBody>
      </p:sp>
      <p:pic>
        <p:nvPicPr>
          <p:cNvPr id="11" name="图片 10"/>
          <p:cNvPicPr>
            <a:picLocks noChangeAspect="1"/>
          </p:cNvPicPr>
          <p:nvPr/>
        </p:nvPicPr>
        <p:blipFill>
          <a:blip r:embed="rId4"/>
          <a:stretch>
            <a:fillRect/>
          </a:stretch>
        </p:blipFill>
        <p:spPr>
          <a:xfrm>
            <a:off x="334414" y="735053"/>
            <a:ext cx="4485327" cy="192228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EzZGMzM2JmYmJmMWRlYjY3NDM2M2UwNGM3ZjMwOGMifQ=="/>
  <p:tag name="KSO_WPP_MARK_KEY" val="44305ccd-857d-4f5f-a233-9c3367897f8c"/>
</p:tagLst>
</file>

<file path=ppt/tags/tag2.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4908</Words>
  <Application>Microsoft Office PowerPoint</Application>
  <PresentationFormat>自定义</PresentationFormat>
  <Paragraphs>213</Paragraphs>
  <Slides>34</Slides>
  <Notes>33</Notes>
  <HiddenSlides>6</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黑体</vt:lpstr>
      <vt:lpstr>宋体</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90</cp:revision>
  <dcterms:created xsi:type="dcterms:W3CDTF">2018-03-01T02:03:00Z</dcterms:created>
  <dcterms:modified xsi:type="dcterms:W3CDTF">2023-06-01T15:03:59Z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F1A0476511354E709D9C6E8B3D3FEA7B</vt:lpwstr>
  </property>
</Properties>
</file>